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4"/>
  </p:sldMasterIdLst>
  <p:sldIdLst>
    <p:sldId id="256" r:id="rId5"/>
    <p:sldId id="260" r:id="rId6"/>
    <p:sldId id="261" r:id="rId7"/>
    <p:sldId id="262" r:id="rId8"/>
    <p:sldId id="268" r:id="rId9"/>
    <p:sldId id="277" r:id="rId10"/>
    <p:sldId id="284" r:id="rId11"/>
    <p:sldId id="266" r:id="rId12"/>
    <p:sldId id="273" r:id="rId13"/>
    <p:sldId id="270" r:id="rId14"/>
    <p:sldId id="274" r:id="rId15"/>
    <p:sldId id="276" r:id="rId16"/>
    <p:sldId id="278" r:id="rId17"/>
    <p:sldId id="280" r:id="rId18"/>
    <p:sldId id="279" r:id="rId19"/>
    <p:sldId id="267" r:id="rId20"/>
    <p:sldId id="269" r:id="rId21"/>
    <p:sldId id="265" r:id="rId22"/>
    <p:sldId id="281" r:id="rId23"/>
    <p:sldId id="282" r:id="rId24"/>
    <p:sldId id="264" r:id="rId25"/>
    <p:sldId id="285" r:id="rId26"/>
    <p:sldId id="275" r:id="rId27"/>
    <p:sldId id="272" r:id="rId28"/>
    <p:sldId id="263" r:id="rId29"/>
    <p:sldId id="286" r:id="rId3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E2210B1A-F33C-4A1B-B6C9-E89C735C0D2F}">
          <p14:sldIdLst>
            <p14:sldId id="256"/>
            <p14:sldId id="260"/>
            <p14:sldId id="261"/>
            <p14:sldId id="262"/>
            <p14:sldId id="268"/>
            <p14:sldId id="277"/>
            <p14:sldId id="284"/>
            <p14:sldId id="266"/>
            <p14:sldId id="273"/>
            <p14:sldId id="270"/>
            <p14:sldId id="274"/>
            <p14:sldId id="276"/>
            <p14:sldId id="278"/>
            <p14:sldId id="280"/>
            <p14:sldId id="279"/>
            <p14:sldId id="267"/>
            <p14:sldId id="269"/>
            <p14:sldId id="265"/>
            <p14:sldId id="281"/>
            <p14:sldId id="282"/>
            <p14:sldId id="264"/>
            <p14:sldId id="285"/>
            <p14:sldId id="275"/>
            <p14:sldId id="272"/>
            <p14:sldId id="263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0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5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5" name="圓角矩形 14"/>
          <p:cNvSpPr/>
          <p:nvPr/>
        </p:nvSpPr>
        <p:spPr>
          <a:xfrm>
            <a:off x="65088" y="69850"/>
            <a:ext cx="9013825" cy="6691313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5"/>
          <p:cNvSpPr/>
          <p:nvPr/>
        </p:nvSpPr>
        <p:spPr>
          <a:xfrm>
            <a:off x="63500" y="1449388"/>
            <a:ext cx="9020175" cy="15271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6"/>
          <p:cNvSpPr/>
          <p:nvPr/>
        </p:nvSpPr>
        <p:spPr>
          <a:xfrm>
            <a:off x="63500" y="1397000"/>
            <a:ext cx="9020175" cy="12065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" name="矩形 17"/>
          <p:cNvSpPr/>
          <p:nvPr/>
        </p:nvSpPr>
        <p:spPr>
          <a:xfrm>
            <a:off x="63500" y="2976563"/>
            <a:ext cx="9020175" cy="1111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pic>
        <p:nvPicPr>
          <p:cNvPr id="11" name="Picture 16" descr="PPT-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2" name="日期版面配置區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F8D368-3629-448A-99EF-BDCCC4653F2D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13" name="頁尾版面配置區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4" name="投影片編號版面配置區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1054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0BB5B3-720F-4FD5-A26C-EF60C4331D5C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8554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F981F9-DB46-4D06-B058-758EA5DF48BA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5267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719138" y="906463"/>
            <a:ext cx="7813675" cy="51149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3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7EE4E1-DD1D-416D-8552-2D795BB1DF2F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4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309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459441-F4F4-47D9-BE66-0D83B31162A8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7222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5" name="圓角矩形 14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5"/>
          <p:cNvSpPr/>
          <p:nvPr/>
        </p:nvSpPr>
        <p:spPr>
          <a:xfrm flipV="1">
            <a:off x="69850" y="2376488"/>
            <a:ext cx="9013825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6"/>
          <p:cNvSpPr/>
          <p:nvPr/>
        </p:nvSpPr>
        <p:spPr>
          <a:xfrm>
            <a:off x="69850" y="2341563"/>
            <a:ext cx="9013825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8" name="矩形 17"/>
          <p:cNvSpPr/>
          <p:nvPr/>
        </p:nvSpPr>
        <p:spPr>
          <a:xfrm>
            <a:off x="68263" y="2468563"/>
            <a:ext cx="9015412" cy="4603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/>
          <a:lstStyle>
            <a:lvl1pPr algn="l">
              <a:buNone/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030A79-DB5F-42C1-AD10-23C0A780750C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10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1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46050" y="6208713"/>
            <a:ext cx="457200" cy="457200"/>
          </a:xfrm>
        </p:spPr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4283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1FA5C4-14F4-43B0-9158-D9E4A149B3D4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6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2662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2C3FC8-87DC-4AAF-8871-C5A2B28793CE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8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4634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7546C5-F9E4-44FA-B5DA-B18456F483D3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4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17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A6E84F9-8239-418A-9DBB-B2BE77D66586}" type="datetimeFigureOut">
              <a:rPr lang="zh-TW" altLang="en-US" smtClean="0"/>
              <a:t>2024/9/26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4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4707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6" name="圓角矩形 14"/>
          <p:cNvSpPr/>
          <p:nvPr/>
        </p:nvSpPr>
        <p:spPr>
          <a:xfrm>
            <a:off x="63500" y="69850"/>
            <a:ext cx="9013825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/>
          <a:lstStyle>
            <a:lvl1pPr algn="l">
              <a:buNone/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BF7FDA-710F-4A57-96BA-8FFD5B2C73EC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8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1837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11"/>
          <p:cNvSpPr/>
          <p:nvPr/>
        </p:nvSpPr>
        <p:spPr>
          <a:xfrm flipV="1">
            <a:off x="68263" y="4683125"/>
            <a:ext cx="9007475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4"/>
          <p:cNvSpPr/>
          <p:nvPr/>
        </p:nvSpPr>
        <p:spPr>
          <a:xfrm>
            <a:off x="68263" y="4649788"/>
            <a:ext cx="9007475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5"/>
          <p:cNvSpPr/>
          <p:nvPr/>
        </p:nvSpPr>
        <p:spPr>
          <a:xfrm>
            <a:off x="68263" y="4773613"/>
            <a:ext cx="9007475" cy="476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zh-TW" altLang="en-US" noProof="0"/>
              <a:t>按一下圖示以新增圖片</a:t>
            </a:r>
            <a:endParaRPr lang="en-US" noProof="0" dirty="0"/>
          </a:p>
        </p:txBody>
      </p:sp>
      <p:sp>
        <p:nvSpPr>
          <p:cNvPr id="8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472F78-DE3E-4E66-8AEC-7BCD6E67DE57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9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46050" y="6208713"/>
            <a:ext cx="457200" cy="457200"/>
          </a:xfrm>
        </p:spPr>
        <p:txBody>
          <a:bodyPr/>
          <a:lstStyle>
            <a:lvl1pPr>
              <a:defRPr/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7483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8" name="圓角矩形 7"/>
          <p:cNvSpPr/>
          <p:nvPr/>
        </p:nvSpPr>
        <p:spPr>
          <a:xfrm>
            <a:off x="63500" y="69850"/>
            <a:ext cx="9013825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28" name="標題版面配置區 21"/>
          <p:cNvSpPr>
            <a:spLocks noGrp="1"/>
          </p:cNvSpPr>
          <p:nvPr>
            <p:ph type="title"/>
          </p:nvPr>
        </p:nvSpPr>
        <p:spPr bwMode="auto">
          <a:xfrm>
            <a:off x="914400" y="274638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  <a:endParaRPr lang="en-US" altLang="zh-TW"/>
          </a:p>
        </p:txBody>
      </p:sp>
      <p:sp>
        <p:nvSpPr>
          <p:cNvPr id="1029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914400" y="1447800"/>
            <a:ext cx="77724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0AF3566C-24B0-445A-B47A-62227A538ADD}" type="datetime1">
              <a:rPr lang="zh-TW" altLang="en-US"/>
              <a:pPr>
                <a:defRPr/>
              </a:pPr>
              <a:t>2024/9/26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146050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lvl1pPr algn="ctr" eaLnBrk="1" hangingPunct="1">
              <a:defRPr kumimoji="0" sz="140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1pPr>
          </a:lstStyle>
          <a:p>
            <a:fld id="{0EDA70E0-0801-4374-B8D7-0258E251A909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1033" name="Picture 13" descr="PPT-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4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779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9pPr>
    </p:titleStyle>
    <p:bodyStyle>
      <a:lvl1pPr marL="273050" indent="-273050" algn="l" rtl="0" eaLnBrk="1" fontAlgn="base" hangingPunct="1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panose="05020102010507070707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28600" algn="l" rtl="0" eaLnBrk="1" fontAlgn="base" hangingPunct="1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panose="05020102010507070707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325" indent="-228600" algn="l" rtl="0" eaLnBrk="1" fontAlgn="base" hangingPunct="1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cid:image003.png@01D65F67.0B000830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zh-TW" sz="3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研磨間機台全部</a:t>
            </a:r>
            <a:r>
              <a:rPr lang="en-US" altLang="zh-TW" sz="3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FLOW</a:t>
            </a:r>
            <a:r>
              <a:rPr lang="zh-TW" altLang="zh-TW" sz="3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生產流程介紹</a:t>
            </a:r>
            <a:endParaRPr lang="zh-TW" altLang="en-US" sz="3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7162253" y="6001789"/>
            <a:ext cx="15295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S220</a:t>
            </a:r>
            <a:r>
              <a:rPr lang="zh-TW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歐陽以恆</a:t>
            </a:r>
            <a:endParaRPr lang="en-US" altLang="zh-TW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en-US" altLang="zh-TW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YHOUYANG</a:t>
            </a:r>
            <a:endParaRPr lang="zh-TW" alt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54097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1012553" y="627939"/>
            <a:ext cx="2744215" cy="584421"/>
            <a:chOff x="1587814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" name="圓角矩形 2"/>
            <p:cNvSpPr/>
            <p:nvPr/>
          </p:nvSpPr>
          <p:spPr>
            <a:xfrm>
              <a:off x="1587814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" name="圓角矩形 8"/>
            <p:cNvSpPr txBox="1"/>
            <p:nvPr/>
          </p:nvSpPr>
          <p:spPr>
            <a:xfrm>
              <a:off x="1659756" y="33130"/>
              <a:ext cx="1002915" cy="49033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放上研磨機</a:t>
              </a:r>
              <a:r>
                <a:rPr lang="en-US" altLang="zh-TW" sz="1600" b="1" dirty="0" err="1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LoadLock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晶舟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 or B</a:t>
              </a:r>
              <a:endParaRPr lang="zh-TW" altLang="en-US" sz="1600" b="1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 rot="5400000">
            <a:off x="1756929" y="2118337"/>
            <a:ext cx="239336" cy="279979"/>
            <a:chOff x="2829656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6" name="向右箭號 5"/>
            <p:cNvSpPr/>
            <p:nvPr/>
          </p:nvSpPr>
          <p:spPr>
            <a:xfrm>
              <a:off x="2829656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向右箭號 10"/>
            <p:cNvSpPr txBox="1"/>
            <p:nvPr/>
          </p:nvSpPr>
          <p:spPr>
            <a:xfrm>
              <a:off x="2829656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1051192" y="3290645"/>
            <a:ext cx="3861629" cy="430432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9" name="圓角矩形 8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傳送至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Position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確保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置中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1" name="群組 10"/>
          <p:cNvGrpSpPr/>
          <p:nvPr/>
        </p:nvGrpSpPr>
        <p:grpSpPr>
          <a:xfrm rot="5400000">
            <a:off x="1756929" y="3778242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2" name="向右箭號 11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1051192" y="4103370"/>
            <a:ext cx="4334931" cy="753052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5" name="圓角矩形 14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T-Arm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旋轉，並下降開啟真空吸附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T-arm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在抬起旋轉，將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放置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Z1 Chuck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上隨後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T-arm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回正下降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隨後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Shutter close)</a:t>
              </a:r>
            </a:p>
          </p:txBody>
        </p:sp>
      </p:grpSp>
      <p:grpSp>
        <p:nvGrpSpPr>
          <p:cNvPr id="17" name="群組 16"/>
          <p:cNvGrpSpPr/>
          <p:nvPr/>
        </p:nvGrpSpPr>
        <p:grpSpPr>
          <a:xfrm>
            <a:off x="5318336" y="5340784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8" name="向右箭號 17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1051192" y="5220251"/>
            <a:ext cx="4035108" cy="1005982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1" name="圓角矩形 20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Z1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粗磨完成後，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T-arm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上升後旋轉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Pad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抓取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在旋轉至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Z2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chuck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，放置後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Chuck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真空吸附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(T-arm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執行旋轉前均會先執行上升動作避免撞擊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</a:p>
          </p:txBody>
        </p:sp>
      </p:grpSp>
      <p:grpSp>
        <p:nvGrpSpPr>
          <p:cNvPr id="23" name="群組 22"/>
          <p:cNvGrpSpPr/>
          <p:nvPr/>
        </p:nvGrpSpPr>
        <p:grpSpPr>
          <a:xfrm rot="16200000">
            <a:off x="6515506" y="4774949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4" name="向右箭號 23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6" name="群組 25"/>
          <p:cNvGrpSpPr/>
          <p:nvPr/>
        </p:nvGrpSpPr>
        <p:grpSpPr>
          <a:xfrm>
            <a:off x="5717904" y="5195599"/>
            <a:ext cx="2878083" cy="1030634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7" name="圓角矩形 26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Z2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細磨完成後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T-arm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吸附抓取晶片至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Spinner pad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放置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OK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 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&gt;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Spinner pad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真空開啟並選轉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9" name="群組 28"/>
          <p:cNvGrpSpPr/>
          <p:nvPr/>
        </p:nvGrpSpPr>
        <p:grpSpPr>
          <a:xfrm rot="16200000">
            <a:off x="6501794" y="3529347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0" name="向右箭號 29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2" name="群組 31"/>
          <p:cNvGrpSpPr/>
          <p:nvPr/>
        </p:nvGrpSpPr>
        <p:grpSpPr>
          <a:xfrm rot="5400000">
            <a:off x="1756931" y="4913015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3" name="向右箭號 32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5" name="群組 34"/>
          <p:cNvGrpSpPr/>
          <p:nvPr/>
        </p:nvGrpSpPr>
        <p:grpSpPr>
          <a:xfrm>
            <a:off x="5758431" y="3937570"/>
            <a:ext cx="3027837" cy="778590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6" name="圓角矩形 35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Spinner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旋轉，上放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Nozzle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轉動並噴水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Clean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晶背，噴水結束後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Spinner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加速旋轉將水甩乾</a:t>
              </a:r>
            </a:p>
          </p:txBody>
        </p:sp>
      </p:grpSp>
      <p:grpSp>
        <p:nvGrpSpPr>
          <p:cNvPr id="38" name="群組 37"/>
          <p:cNvGrpSpPr/>
          <p:nvPr/>
        </p:nvGrpSpPr>
        <p:grpSpPr>
          <a:xfrm>
            <a:off x="5758431" y="2634381"/>
            <a:ext cx="3027837" cy="778590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9" name="圓角矩形 38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Spinner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旋轉於設定時間停止後</a:t>
              </a:r>
              <a:endParaRPr lang="en-US" altLang="zh-TW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進來抓取，放置回原</a:t>
              </a:r>
              <a:r>
                <a:rPr lang="en-US" altLang="zh-TW" sz="1600" b="1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LoadLock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的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原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Slot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2" name="群組 41"/>
          <p:cNvGrpSpPr/>
          <p:nvPr/>
        </p:nvGrpSpPr>
        <p:grpSpPr>
          <a:xfrm>
            <a:off x="1002775" y="1568201"/>
            <a:ext cx="3958459" cy="513980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3" name="圓角矩形 42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並選好要磨的厚度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Recipe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後按下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START</a:t>
              </a:r>
              <a:endPara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5" name="群組 44"/>
          <p:cNvGrpSpPr/>
          <p:nvPr/>
        </p:nvGrpSpPr>
        <p:grpSpPr>
          <a:xfrm rot="5400000">
            <a:off x="1756934" y="1252066"/>
            <a:ext cx="239336" cy="279979"/>
            <a:chOff x="2829656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6" name="向右箭號 45"/>
            <p:cNvSpPr/>
            <p:nvPr/>
          </p:nvSpPr>
          <p:spPr>
            <a:xfrm>
              <a:off x="2829656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7" name="向右箭號 10"/>
            <p:cNvSpPr txBox="1"/>
            <p:nvPr/>
          </p:nvSpPr>
          <p:spPr>
            <a:xfrm>
              <a:off x="2829656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8" name="群組 47"/>
          <p:cNvGrpSpPr/>
          <p:nvPr/>
        </p:nvGrpSpPr>
        <p:grpSpPr>
          <a:xfrm>
            <a:off x="1012553" y="2433758"/>
            <a:ext cx="3958459" cy="513980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9" name="圓角矩形 48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0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至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抓取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後旋轉手臂使晶背朝上</a:t>
              </a:r>
              <a:endPara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1" name="群組 50"/>
          <p:cNvGrpSpPr/>
          <p:nvPr/>
        </p:nvGrpSpPr>
        <p:grpSpPr>
          <a:xfrm rot="5400000">
            <a:off x="1756929" y="2978967"/>
            <a:ext cx="239336" cy="279979"/>
            <a:chOff x="2829656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52" name="向右箭號 51"/>
            <p:cNvSpPr/>
            <p:nvPr/>
          </p:nvSpPr>
          <p:spPr>
            <a:xfrm>
              <a:off x="2829656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3" name="向右箭號 10"/>
            <p:cNvSpPr txBox="1"/>
            <p:nvPr/>
          </p:nvSpPr>
          <p:spPr>
            <a:xfrm>
              <a:off x="2829656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54" name="文字方塊 53"/>
          <p:cNvSpPr txBox="1"/>
          <p:nvPr/>
        </p:nvSpPr>
        <p:spPr>
          <a:xfrm>
            <a:off x="5717904" y="897775"/>
            <a:ext cx="2943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+mj-ea"/>
                <a:ea typeface="+mj-ea"/>
              </a:rPr>
              <a:t>下頁機台位置圖參考</a:t>
            </a:r>
          </a:p>
        </p:txBody>
      </p:sp>
    </p:spTree>
    <p:extLst>
      <p:ext uri="{BB962C8B-B14F-4D97-AF65-F5344CB8AC3E}">
        <p14:creationId xmlns:p14="http://schemas.microsoft.com/office/powerpoint/2010/main" val="2941459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圖片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721"/>
          <a:stretch/>
        </p:blipFill>
        <p:spPr bwMode="auto">
          <a:xfrm>
            <a:off x="2930843" y="1072342"/>
            <a:ext cx="2987820" cy="479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字方塊 1"/>
          <p:cNvSpPr txBox="1"/>
          <p:nvPr/>
        </p:nvSpPr>
        <p:spPr>
          <a:xfrm>
            <a:off x="1255223" y="1923813"/>
            <a:ext cx="1853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Z2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chuck table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804160" y="775855"/>
            <a:ext cx="1426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Z2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spindle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492424" y="775855"/>
            <a:ext cx="1426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Z1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spindle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763491" y="1930339"/>
            <a:ext cx="175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Z1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chuck table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3876113" y="2552008"/>
            <a:ext cx="980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T-ARM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706880" y="3323403"/>
            <a:ext cx="1268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SPINNER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763491" y="3223393"/>
            <a:ext cx="126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Position table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5763491" y="4470280"/>
            <a:ext cx="126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Cassette  Stage A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1817717" y="4458677"/>
            <a:ext cx="126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Cassette  Stage B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3906983" y="4992950"/>
            <a:ext cx="980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Robot</a:t>
            </a:r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40414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72589" y="1014153"/>
            <a:ext cx="67748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 startAt="2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GRD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研磨 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(Disco DFG840/DFG841)</a:t>
            </a:r>
          </a:p>
          <a:p>
            <a:pPr marL="457200" indent="-457200">
              <a:buAutoNum type="arabicPeriod" startAt="2"/>
            </a:pPr>
            <a:endParaRPr lang="en-US" altLang="zh-TW" b="1" dirty="0">
              <a:latin typeface="+mj-ea"/>
            </a:endParaRPr>
          </a:p>
          <a:p>
            <a:r>
              <a:rPr lang="zh-TW" altLang="en-US" b="1" dirty="0">
                <a:latin typeface="+mj-ea"/>
                <a:ea typeface="+mj-ea"/>
              </a:rPr>
              <a:t>常</a:t>
            </a:r>
            <a:r>
              <a:rPr lang="en-US" altLang="zh-TW" b="1" dirty="0">
                <a:latin typeface="+mj-ea"/>
                <a:ea typeface="+mj-ea"/>
              </a:rPr>
              <a:t>Run Recipe: 20Mil ,16Mil ,14Mil ,11.5Mil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3" t="12970" r="7818" b="2424"/>
          <a:stretch/>
        </p:blipFill>
        <p:spPr>
          <a:xfrm>
            <a:off x="972589" y="1968260"/>
            <a:ext cx="4853022" cy="406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871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72589" y="1014153"/>
            <a:ext cx="67748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 startAt="2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GRD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研磨 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(Disco DFG840/DFG841)</a:t>
            </a:r>
          </a:p>
          <a:p>
            <a:pPr marL="457200" indent="-457200">
              <a:buAutoNum type="arabicPeriod" startAt="2"/>
            </a:pPr>
            <a:endParaRPr lang="en-US" altLang="zh-TW" b="1" dirty="0">
              <a:latin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Recipe</a:t>
            </a:r>
            <a:r>
              <a:rPr lang="zh-TW" altLang="en-US" b="1" dirty="0">
                <a:latin typeface="+mj-ea"/>
                <a:ea typeface="+mj-ea"/>
              </a:rPr>
              <a:t> 內容 以下</a:t>
            </a:r>
            <a:r>
              <a:rPr lang="en-US" altLang="zh-TW" b="1" dirty="0">
                <a:latin typeface="+mj-ea"/>
                <a:ea typeface="+mj-ea"/>
              </a:rPr>
              <a:t>GRD-3,</a:t>
            </a:r>
            <a:r>
              <a:rPr lang="zh-TW" altLang="en-US" b="1" dirty="0">
                <a:latin typeface="+mj-ea"/>
                <a:ea typeface="+mj-ea"/>
              </a:rPr>
              <a:t> </a:t>
            </a:r>
            <a:r>
              <a:rPr lang="en-US" altLang="zh-TW" b="1" dirty="0">
                <a:latin typeface="+mj-ea"/>
                <a:ea typeface="+mj-ea"/>
              </a:rPr>
              <a:t>14Mil</a:t>
            </a:r>
            <a:r>
              <a:rPr lang="zh-TW" altLang="en-US" b="1" dirty="0">
                <a:latin typeface="+mj-ea"/>
                <a:ea typeface="+mj-ea"/>
              </a:rPr>
              <a:t>範例  </a:t>
            </a:r>
            <a:endParaRPr lang="en-US" altLang="zh-TW" b="1" dirty="0">
              <a:latin typeface="+mj-ea"/>
              <a:ea typeface="+mj-ea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2446430"/>
              </p:ext>
            </p:extLst>
          </p:nvPr>
        </p:nvGraphicFramePr>
        <p:xfrm>
          <a:off x="972589" y="2023053"/>
          <a:ext cx="6461144" cy="39504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4536">
                  <a:extLst>
                    <a:ext uri="{9D8B030D-6E8A-4147-A177-3AD203B41FA5}">
                      <a16:colId xmlns:a16="http://schemas.microsoft.com/office/drawing/2014/main" val="1849450535"/>
                    </a:ext>
                  </a:extLst>
                </a:gridCol>
                <a:gridCol w="934536">
                  <a:extLst>
                    <a:ext uri="{9D8B030D-6E8A-4147-A177-3AD203B41FA5}">
                      <a16:colId xmlns:a16="http://schemas.microsoft.com/office/drawing/2014/main" val="931371582"/>
                    </a:ext>
                  </a:extLst>
                </a:gridCol>
                <a:gridCol w="934223">
                  <a:extLst>
                    <a:ext uri="{9D8B030D-6E8A-4147-A177-3AD203B41FA5}">
                      <a16:colId xmlns:a16="http://schemas.microsoft.com/office/drawing/2014/main" val="355224373"/>
                    </a:ext>
                  </a:extLst>
                </a:gridCol>
                <a:gridCol w="934223">
                  <a:extLst>
                    <a:ext uri="{9D8B030D-6E8A-4147-A177-3AD203B41FA5}">
                      <a16:colId xmlns:a16="http://schemas.microsoft.com/office/drawing/2014/main" val="3043792982"/>
                    </a:ext>
                  </a:extLst>
                </a:gridCol>
                <a:gridCol w="934223">
                  <a:extLst>
                    <a:ext uri="{9D8B030D-6E8A-4147-A177-3AD203B41FA5}">
                      <a16:colId xmlns:a16="http://schemas.microsoft.com/office/drawing/2014/main" val="543588466"/>
                    </a:ext>
                  </a:extLst>
                </a:gridCol>
                <a:gridCol w="934223">
                  <a:extLst>
                    <a:ext uri="{9D8B030D-6E8A-4147-A177-3AD203B41FA5}">
                      <a16:colId xmlns:a16="http://schemas.microsoft.com/office/drawing/2014/main" val="3914296138"/>
                    </a:ext>
                  </a:extLst>
                </a:gridCol>
                <a:gridCol w="855180">
                  <a:extLst>
                    <a:ext uri="{9D8B030D-6E8A-4147-A177-3AD203B41FA5}">
                      <a16:colId xmlns:a16="http://schemas.microsoft.com/office/drawing/2014/main" val="1375818177"/>
                    </a:ext>
                  </a:extLst>
                </a:gridCol>
              </a:tblGrid>
              <a:tr h="180604">
                <a:tc gridSpan="7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GRD-3 14MIL RECIPE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761761"/>
                  </a:ext>
                </a:extLst>
              </a:tr>
              <a:tr h="18060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extLst>
                  <a:ext uri="{0D108BD9-81ED-4DB2-BD59-A6C34878D82A}">
                    <a16:rowId xmlns:a16="http://schemas.microsoft.com/office/drawing/2014/main" val="680860709"/>
                  </a:ext>
                </a:extLst>
              </a:tr>
              <a:tr h="247686">
                <a:tc rowSpan="7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Z1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Origin Thick.(um)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900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Air Cut(um)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15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382230231"/>
                  </a:ext>
                </a:extLst>
              </a:tr>
              <a:tr h="25525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P1 Thick.(um)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590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P2 Thick.(um)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580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P3 Thick.(um)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580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3693121431"/>
                  </a:ext>
                </a:extLst>
              </a:tr>
              <a:tr h="24768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Feed Rate(um/s)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6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Feed Rate(um/s)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3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Feed Rate(um/s)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3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2679192219"/>
                  </a:ext>
                </a:extLst>
              </a:tr>
              <a:tr h="25525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200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100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100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3692176147"/>
                  </a:ext>
                </a:extLst>
              </a:tr>
              <a:tr h="24768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Excape Thic(um)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3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 rowSpan="2"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900" dirty="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 dirty="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54925"/>
                  </a:ext>
                </a:extLst>
              </a:tr>
              <a:tr h="24768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Spark Out(rev)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3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Feed Rate(um/s)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3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958891"/>
                  </a:ext>
                </a:extLst>
              </a:tr>
              <a:tr h="24768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100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100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Process Time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900" dirty="0">
                          <a:effectLst/>
                          <a:latin typeface="+mj-ea"/>
                          <a:ea typeface="+mj-ea"/>
                        </a:rPr>
                        <a:t>61.5</a:t>
                      </a:r>
                      <a:r>
                        <a:rPr lang="zh-TW" sz="900" dirty="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 dirty="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558385621"/>
                  </a:ext>
                </a:extLst>
              </a:tr>
              <a:tr h="247686">
                <a:tc rowSpan="7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Z2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ctr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Origin Thick.(um)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585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Air Cut(um)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15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4154981143"/>
                  </a:ext>
                </a:extLst>
              </a:tr>
              <a:tr h="25525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P1 Thick.(um)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565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P2 Thick.(um)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555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P3 Thick.(um)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555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4160710376"/>
                  </a:ext>
                </a:extLst>
              </a:tr>
              <a:tr h="24768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Feed Rate(um/s)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Feed Rate(um/s)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0.5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Feed Rate(um/s)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0.5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2550152180"/>
                  </a:ext>
                </a:extLst>
              </a:tr>
              <a:tr h="25525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150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120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120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2004626413"/>
                  </a:ext>
                </a:extLst>
              </a:tr>
              <a:tr h="24768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Excape Thic(um)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3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 rowSpan="2"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90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794595"/>
                  </a:ext>
                </a:extLst>
              </a:tr>
              <a:tr h="24768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Spark Out(rev)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Feed Rate(um/s)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630194"/>
                  </a:ext>
                </a:extLst>
              </a:tr>
              <a:tr h="24768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80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Chuck Table(rpm)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80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j-ea"/>
                          <a:ea typeface="+mj-ea"/>
                        </a:rPr>
                        <a:t>Process Time</a:t>
                      </a:r>
                      <a:endParaRPr lang="zh-TW" sz="90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900" dirty="0">
                          <a:effectLst/>
                          <a:latin typeface="+mj-ea"/>
                          <a:ea typeface="+mj-ea"/>
                        </a:rPr>
                        <a:t>59</a:t>
                      </a:r>
                      <a:r>
                        <a:rPr lang="zh-TW" sz="900" dirty="0">
                          <a:effectLst/>
                          <a:latin typeface="+mj-ea"/>
                          <a:ea typeface="+mj-ea"/>
                        </a:rPr>
                        <a:t>　</a:t>
                      </a:r>
                      <a:endParaRPr lang="zh-TW" sz="900" dirty="0">
                        <a:effectLst/>
                        <a:latin typeface="+mj-ea"/>
                        <a:ea typeface="+mj-ea"/>
                        <a:cs typeface="新細明體" panose="02020500000000000000" pitchFamily="18" charset="-120"/>
                      </a:endParaRPr>
                    </a:p>
                  </a:txBody>
                  <a:tcPr marL="14377" marR="14377" marT="0" marB="0" anchor="b"/>
                </a:tc>
                <a:extLst>
                  <a:ext uri="{0D108BD9-81ED-4DB2-BD59-A6C34878D82A}">
                    <a16:rowId xmlns:a16="http://schemas.microsoft.com/office/drawing/2014/main" val="2642824530"/>
                  </a:ext>
                </a:extLst>
              </a:tr>
            </a:tbl>
          </a:graphicData>
        </a:graphic>
      </p:graphicFrame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893888" y="13843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9959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cid:image003.png@01D65F67.0B000830"/>
          <p:cNvPicPr/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769" y="2268837"/>
            <a:ext cx="6314440" cy="38385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972589" y="1014153"/>
            <a:ext cx="67748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 startAt="2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GRD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研磨 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(Disco DFG840/DFG841)</a:t>
            </a:r>
          </a:p>
          <a:p>
            <a:pPr marL="457200" indent="-457200">
              <a:buAutoNum type="arabicPeriod" startAt="2"/>
            </a:pPr>
            <a:endParaRPr lang="en-US" altLang="zh-TW" b="1" dirty="0">
              <a:latin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Recipe</a:t>
            </a:r>
            <a:r>
              <a:rPr lang="zh-TW" altLang="en-US" b="1" dirty="0">
                <a:latin typeface="+mj-ea"/>
                <a:ea typeface="+mj-ea"/>
              </a:rPr>
              <a:t> 設定內容</a:t>
            </a:r>
            <a:endParaRPr lang="en-US" altLang="zh-TW" b="1" dirty="0">
              <a:latin typeface="+mj-ea"/>
              <a:ea typeface="+mj-ea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992582" y="5922746"/>
            <a:ext cx="414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H-</a:t>
            </a:r>
            <a:r>
              <a:rPr lang="en-US" altLang="zh-TW" dirty="0" err="1">
                <a:latin typeface="+mj-ea"/>
                <a:ea typeface="+mj-ea"/>
              </a:rPr>
              <a:t>gaugh</a:t>
            </a:r>
            <a:r>
              <a:rPr lang="zh-TW" altLang="en-US" dirty="0">
                <a:latin typeface="+mj-ea"/>
                <a:ea typeface="+mj-ea"/>
              </a:rPr>
              <a:t>量測厚度為</a:t>
            </a:r>
            <a:r>
              <a:rPr lang="en-US" altLang="zh-TW" dirty="0">
                <a:latin typeface="+mj-ea"/>
                <a:ea typeface="+mj-ea"/>
              </a:rPr>
              <a:t>Spark out</a:t>
            </a:r>
            <a:r>
              <a:rPr lang="zh-TW" altLang="en-US" dirty="0">
                <a:latin typeface="+mj-ea"/>
                <a:ea typeface="+mj-ea"/>
              </a:rPr>
              <a:t>時量測</a:t>
            </a:r>
          </a:p>
        </p:txBody>
      </p:sp>
    </p:spTree>
    <p:extLst>
      <p:ext uri="{BB962C8B-B14F-4D97-AF65-F5344CB8AC3E}">
        <p14:creationId xmlns:p14="http://schemas.microsoft.com/office/powerpoint/2010/main" val="600282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72589" y="1014153"/>
            <a:ext cx="67748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 startAt="2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GRD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研磨 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(Disco DFG840/DFG841)</a:t>
            </a:r>
          </a:p>
          <a:p>
            <a:pPr marL="457200" indent="-457200">
              <a:buAutoNum type="arabicPeriod" startAt="2"/>
            </a:pPr>
            <a:endParaRPr lang="en-US" altLang="zh-TW" b="1" dirty="0">
              <a:latin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Recipe</a:t>
            </a:r>
            <a:r>
              <a:rPr lang="zh-TW" altLang="en-US" b="1" dirty="0">
                <a:latin typeface="+mj-ea"/>
                <a:ea typeface="+mj-ea"/>
              </a:rPr>
              <a:t> 內容 以下</a:t>
            </a:r>
            <a:r>
              <a:rPr lang="en-US" altLang="zh-TW" b="1" dirty="0">
                <a:latin typeface="+mj-ea"/>
                <a:ea typeface="+mj-ea"/>
              </a:rPr>
              <a:t>GRD-3,</a:t>
            </a:r>
            <a:r>
              <a:rPr lang="zh-TW" altLang="en-US" b="1" dirty="0">
                <a:latin typeface="+mj-ea"/>
                <a:ea typeface="+mj-ea"/>
              </a:rPr>
              <a:t> </a:t>
            </a:r>
            <a:r>
              <a:rPr lang="en-US" altLang="zh-TW" b="1" dirty="0">
                <a:latin typeface="+mj-ea"/>
                <a:ea typeface="+mj-ea"/>
              </a:rPr>
              <a:t>14Mil</a:t>
            </a:r>
            <a:r>
              <a:rPr lang="zh-TW" altLang="en-US" b="1" dirty="0">
                <a:latin typeface="+mj-ea"/>
                <a:ea typeface="+mj-ea"/>
              </a:rPr>
              <a:t>範例  </a:t>
            </a:r>
            <a:r>
              <a:rPr lang="en-US" altLang="zh-TW" b="1" dirty="0">
                <a:latin typeface="+mj-ea"/>
                <a:ea typeface="+mj-ea"/>
              </a:rPr>
              <a:t>Time</a:t>
            </a:r>
            <a:r>
              <a:rPr lang="zh-TW" altLang="en-US" b="1" dirty="0">
                <a:latin typeface="+mj-ea"/>
                <a:ea typeface="+mj-ea"/>
              </a:rPr>
              <a:t> 換算公式</a:t>
            </a:r>
            <a:endParaRPr lang="en-US" altLang="zh-TW" b="1" dirty="0"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72589" y="2082675"/>
            <a:ext cx="7248544" cy="23852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TW" sz="1300" dirty="0">
                <a:solidFill>
                  <a:srgbClr val="1F4E79"/>
                </a:solidFill>
                <a:latin typeface="+mj-ea"/>
                <a:ea typeface="+mj-ea"/>
                <a:cs typeface="新細明體" panose="02020500000000000000" pitchFamily="18" charset="-120"/>
              </a:rPr>
              <a:t>{[(Original Thick + </a:t>
            </a:r>
            <a:r>
              <a:rPr lang="en-US" altLang="zh-TW" sz="1300" dirty="0" err="1">
                <a:solidFill>
                  <a:srgbClr val="1F4E79"/>
                </a:solidFill>
                <a:latin typeface="+mj-ea"/>
                <a:ea typeface="+mj-ea"/>
                <a:cs typeface="新細明體" panose="02020500000000000000" pitchFamily="18" charset="-120"/>
              </a:rPr>
              <a:t>Aircut</a:t>
            </a:r>
            <a:r>
              <a:rPr lang="en-US" altLang="zh-TW" sz="1300" dirty="0">
                <a:solidFill>
                  <a:srgbClr val="1F4E79"/>
                </a:solidFill>
                <a:latin typeface="+mj-ea"/>
                <a:ea typeface="+mj-ea"/>
                <a:cs typeface="新細明體" panose="02020500000000000000" pitchFamily="18" charset="-120"/>
              </a:rPr>
              <a:t>)-P1 Thick] / P1 Feed Rate} + [(P1 Thick-P2 Thick) / P2 Feed Rate] + [(P2 Thick-P3 Thick) / P3 Feed Rate] + Spark out + (Escape Thick / Escape Feed Rate) = </a:t>
            </a:r>
            <a:r>
              <a:rPr lang="en-US" altLang="zh-TW" sz="1300" b="1" dirty="0">
                <a:solidFill>
                  <a:srgbClr val="1F4E79"/>
                </a:solidFill>
                <a:latin typeface="+mj-ea"/>
                <a:ea typeface="+mj-ea"/>
                <a:cs typeface="新細明體" panose="02020500000000000000" pitchFamily="18" charset="-120"/>
              </a:rPr>
              <a:t>Process time</a:t>
            </a:r>
          </a:p>
          <a:p>
            <a:pPr>
              <a:spcAft>
                <a:spcPts val="0"/>
              </a:spcAft>
            </a:pPr>
            <a:endParaRPr lang="zh-TW" altLang="zh-TW" sz="1300" dirty="0">
              <a:latin typeface="+mj-ea"/>
              <a:ea typeface="+mj-ea"/>
              <a:cs typeface="新細明體" panose="02020500000000000000" pitchFamily="18" charset="-120"/>
            </a:endParaRPr>
          </a:p>
          <a:p>
            <a:pPr>
              <a:spcAft>
                <a:spcPts val="0"/>
              </a:spcAft>
            </a:pPr>
            <a:r>
              <a:rPr lang="zh-TW" altLang="zh-TW" sz="1300" dirty="0">
                <a:solidFill>
                  <a:srgbClr val="1F4E79"/>
                </a:solidFill>
                <a:latin typeface="+mj-ea"/>
                <a:ea typeface="+mj-ea"/>
                <a:cs typeface="新細明體" panose="02020500000000000000" pitchFamily="18" charset="-120"/>
              </a:rPr>
              <a:t>故</a:t>
            </a:r>
            <a:r>
              <a:rPr lang="zh-TW" altLang="en-US" sz="1300" dirty="0">
                <a:solidFill>
                  <a:srgbClr val="1F4E79"/>
                </a:solidFill>
                <a:latin typeface="+mj-ea"/>
                <a:ea typeface="+mj-ea"/>
                <a:cs typeface="新細明體" panose="02020500000000000000" pitchFamily="18" charset="-120"/>
              </a:rPr>
              <a:t>上頁</a:t>
            </a:r>
            <a:r>
              <a:rPr lang="en-US" altLang="zh-TW" sz="1300" dirty="0">
                <a:solidFill>
                  <a:srgbClr val="1F4E79"/>
                </a:solidFill>
                <a:latin typeface="+mj-ea"/>
                <a:ea typeface="+mj-ea"/>
                <a:cs typeface="新細明體" panose="02020500000000000000" pitchFamily="18" charset="-120"/>
              </a:rPr>
              <a:t>Process</a:t>
            </a:r>
            <a:r>
              <a:rPr lang="zh-TW" altLang="zh-TW" sz="1300" dirty="0">
                <a:solidFill>
                  <a:srgbClr val="1F4E79"/>
                </a:solidFill>
                <a:latin typeface="+mj-ea"/>
                <a:ea typeface="+mj-ea"/>
                <a:cs typeface="新細明體" panose="02020500000000000000" pitchFamily="18" charset="-120"/>
              </a:rPr>
              <a:t>帶入參數後</a:t>
            </a:r>
            <a:endParaRPr lang="zh-TW" altLang="zh-TW" sz="1300" dirty="0">
              <a:latin typeface="+mj-ea"/>
              <a:ea typeface="+mj-ea"/>
              <a:cs typeface="新細明體" panose="02020500000000000000" pitchFamily="18" charset="-120"/>
            </a:endParaRPr>
          </a:p>
          <a:p>
            <a:pPr>
              <a:spcAft>
                <a:spcPts val="0"/>
              </a:spcAft>
            </a:pPr>
            <a:r>
              <a:rPr lang="en-US" altLang="zh-TW" dirty="0">
                <a:solidFill>
                  <a:srgbClr val="1F4E79"/>
                </a:solidFill>
                <a:latin typeface="微軟正黑體" panose="020B0604030504040204" pitchFamily="34" charset="-120"/>
                <a:cs typeface="新細明體" panose="02020500000000000000" pitchFamily="18" charset="-120"/>
              </a:rPr>
              <a:t>GRD-3 14Mil recipe</a:t>
            </a:r>
            <a:endParaRPr lang="zh-TW" altLang="zh-TW" dirty="0">
              <a:latin typeface="Calibri" panose="020F0502020204030204" pitchFamily="34" charset="0"/>
              <a:cs typeface="新細明體" panose="02020500000000000000" pitchFamily="18" charset="-120"/>
            </a:endParaRPr>
          </a:p>
          <a:p>
            <a:pPr>
              <a:spcAft>
                <a:spcPts val="0"/>
              </a:spcAft>
            </a:pPr>
            <a:r>
              <a:rPr lang="en-US" altLang="zh-TW" sz="1600" dirty="0">
                <a:latin typeface="+mj-ea"/>
                <a:ea typeface="+mj-ea"/>
                <a:cs typeface="新細明體" panose="02020500000000000000" pitchFamily="18" charset="-120"/>
              </a:rPr>
              <a:t>Z1 Process time</a:t>
            </a:r>
            <a:r>
              <a:rPr lang="zh-TW" altLang="zh-TW" sz="1600" dirty="0">
                <a:latin typeface="+mj-ea"/>
                <a:ea typeface="+mj-ea"/>
                <a:cs typeface="新細明體" panose="02020500000000000000" pitchFamily="18" charset="-120"/>
              </a:rPr>
              <a:t>約</a:t>
            </a:r>
            <a:r>
              <a:rPr lang="en-US" altLang="zh-TW" sz="1600" dirty="0">
                <a:latin typeface="+mj-ea"/>
                <a:ea typeface="+mj-ea"/>
                <a:cs typeface="新細明體" panose="02020500000000000000" pitchFamily="18" charset="-120"/>
              </a:rPr>
              <a:t>54.16 + </a:t>
            </a:r>
            <a:r>
              <a:rPr lang="zh-TW" altLang="zh-TW" sz="1600" dirty="0">
                <a:latin typeface="+mj-ea"/>
                <a:ea typeface="+mj-ea"/>
                <a:cs typeface="新細明體" panose="02020500000000000000" pitchFamily="18" charset="-120"/>
              </a:rPr>
              <a:t>約</a:t>
            </a:r>
            <a:r>
              <a:rPr lang="en-US" altLang="zh-TW" sz="1600" dirty="0">
                <a:latin typeface="+mj-ea"/>
                <a:ea typeface="+mj-ea"/>
                <a:cs typeface="新細明體" panose="02020500000000000000" pitchFamily="18" charset="-120"/>
              </a:rPr>
              <a:t>3.33 + 0 + 3 + 1= </a:t>
            </a:r>
            <a:r>
              <a:rPr lang="zh-TW" altLang="zh-TW" sz="1600" dirty="0">
                <a:latin typeface="+mj-ea"/>
                <a:ea typeface="+mj-ea"/>
                <a:cs typeface="新細明體" panose="02020500000000000000" pitchFamily="18" charset="-120"/>
              </a:rPr>
              <a:t>約</a:t>
            </a:r>
            <a:r>
              <a:rPr lang="en-US" altLang="zh-TW" sz="1600" dirty="0">
                <a:latin typeface="+mj-ea"/>
                <a:ea typeface="+mj-ea"/>
                <a:cs typeface="新細明體" panose="02020500000000000000" pitchFamily="18" charset="-120"/>
              </a:rPr>
              <a:t>61.5</a:t>
            </a:r>
            <a:r>
              <a:rPr lang="zh-TW" altLang="zh-TW" sz="1600" dirty="0">
                <a:latin typeface="+mj-ea"/>
                <a:ea typeface="+mj-ea"/>
                <a:cs typeface="新細明體" panose="02020500000000000000" pitchFamily="18" charset="-120"/>
              </a:rPr>
              <a:t>秒</a:t>
            </a:r>
          </a:p>
          <a:p>
            <a:pPr>
              <a:spcAft>
                <a:spcPts val="0"/>
              </a:spcAft>
            </a:pPr>
            <a:r>
              <a:rPr lang="en-US" altLang="zh-TW" sz="1600" dirty="0">
                <a:latin typeface="+mj-ea"/>
                <a:ea typeface="+mj-ea"/>
                <a:cs typeface="新細明體" panose="02020500000000000000" pitchFamily="18" charset="-120"/>
              </a:rPr>
              <a:t> </a:t>
            </a:r>
            <a:endParaRPr lang="zh-TW" altLang="zh-TW" sz="1600" dirty="0">
              <a:latin typeface="+mj-ea"/>
              <a:ea typeface="+mj-ea"/>
              <a:cs typeface="新細明體" panose="02020500000000000000" pitchFamily="18" charset="-120"/>
            </a:endParaRPr>
          </a:p>
          <a:p>
            <a:pPr>
              <a:spcAft>
                <a:spcPts val="0"/>
              </a:spcAft>
            </a:pPr>
            <a:r>
              <a:rPr lang="en-US" altLang="zh-TW" sz="1600" dirty="0">
                <a:latin typeface="+mj-ea"/>
                <a:ea typeface="+mj-ea"/>
                <a:cs typeface="新細明體" panose="02020500000000000000" pitchFamily="18" charset="-120"/>
              </a:rPr>
              <a:t>Z2 Process time  35 + 20 + 0 + 1 + 3 = 59</a:t>
            </a:r>
            <a:r>
              <a:rPr lang="zh-TW" altLang="zh-TW" sz="1600" dirty="0">
                <a:latin typeface="+mj-ea"/>
                <a:ea typeface="+mj-ea"/>
                <a:cs typeface="新細明體" panose="02020500000000000000" pitchFamily="18" charset="-120"/>
              </a:rPr>
              <a:t>秒</a:t>
            </a:r>
          </a:p>
          <a:p>
            <a:pPr>
              <a:spcAft>
                <a:spcPts val="0"/>
              </a:spcAft>
            </a:pPr>
            <a:r>
              <a:rPr lang="en-US" altLang="zh-TW" dirty="0">
                <a:solidFill>
                  <a:srgbClr val="1F497D"/>
                </a:solidFill>
                <a:latin typeface="Calibri" panose="020F0502020204030204" pitchFamily="34" charset="0"/>
                <a:cs typeface="新細明體" panose="02020500000000000000" pitchFamily="18" charset="-120"/>
              </a:rPr>
              <a:t> </a:t>
            </a:r>
            <a:endParaRPr lang="zh-TW" altLang="zh-TW" dirty="0">
              <a:latin typeface="Calibri" panose="020F0502020204030204" pitchFamily="34" charset="0"/>
              <a:cs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64760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051195" y="844090"/>
            <a:ext cx="741131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3.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RIP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撕膠 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9953</a:t>
            </a:r>
          </a:p>
          <a:p>
            <a:r>
              <a:rPr lang="en-US" altLang="zh-TW" b="1" dirty="0">
                <a:latin typeface="+mj-ea"/>
                <a:ea typeface="+mj-ea"/>
              </a:rPr>
              <a:t>(1)</a:t>
            </a:r>
            <a:r>
              <a:rPr lang="zh-TW" altLang="en-US" b="1" dirty="0">
                <a:latin typeface="+mj-ea"/>
                <a:ea typeface="+mj-ea"/>
              </a:rPr>
              <a:t>功能</a:t>
            </a:r>
            <a:r>
              <a:rPr lang="en-US" altLang="zh-TW" b="1" dirty="0">
                <a:latin typeface="+mj-ea"/>
                <a:ea typeface="+mj-ea"/>
              </a:rPr>
              <a:t>:</a:t>
            </a:r>
            <a:r>
              <a:rPr lang="en-US" altLang="zh-TW" dirty="0">
                <a:latin typeface="+mj-ea"/>
                <a:ea typeface="+mj-ea"/>
              </a:rPr>
              <a:t> </a:t>
            </a:r>
          </a:p>
          <a:p>
            <a:r>
              <a:rPr lang="zh-TW" altLang="en-US" sz="1600" dirty="0">
                <a:latin typeface="+mj-ea"/>
                <a:ea typeface="+mj-ea"/>
              </a:rPr>
              <a:t>將</a:t>
            </a:r>
            <a:r>
              <a:rPr lang="zh-TW" altLang="en-US" sz="1600" b="1" dirty="0">
                <a:latin typeface="+mj-ea"/>
                <a:ea typeface="+mj-ea"/>
              </a:rPr>
              <a:t>研磨後</a:t>
            </a:r>
            <a:r>
              <a:rPr lang="zh-TW" altLang="en-US" sz="1600" dirty="0">
                <a:latin typeface="+mj-ea"/>
                <a:ea typeface="+mj-ea"/>
              </a:rPr>
              <a:t>的</a:t>
            </a:r>
            <a:r>
              <a:rPr lang="en-US" altLang="zh-TW" sz="1600" dirty="0">
                <a:latin typeface="+mj-ea"/>
                <a:ea typeface="+mj-ea"/>
              </a:rPr>
              <a:t>WAFER</a:t>
            </a:r>
            <a:r>
              <a:rPr lang="zh-TW" altLang="en-US" sz="1600" dirty="0">
                <a:latin typeface="+mj-ea"/>
                <a:ea typeface="+mj-ea"/>
              </a:rPr>
              <a:t>，撕除先前貼膠的保護膠帶。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(2).</a:t>
            </a:r>
            <a:r>
              <a:rPr lang="zh-TW" altLang="en-US" b="1" dirty="0">
                <a:latin typeface="+mj-ea"/>
                <a:ea typeface="+mj-ea"/>
              </a:rPr>
              <a:t>需晶舟轉換</a:t>
            </a:r>
            <a:endParaRPr lang="en-US" altLang="zh-TW" b="1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需晶舟轉換使用撕膠機專屬</a:t>
            </a:r>
            <a:r>
              <a:rPr lang="en-US" altLang="zh-TW" sz="1600" dirty="0">
                <a:latin typeface="+mj-ea"/>
                <a:ea typeface="+mj-ea"/>
              </a:rPr>
              <a:t>PP</a:t>
            </a:r>
            <a:r>
              <a:rPr lang="zh-TW" altLang="en-US" sz="1600" dirty="0">
                <a:latin typeface="+mj-ea"/>
                <a:ea typeface="+mj-ea"/>
              </a:rPr>
              <a:t>塑膠</a:t>
            </a:r>
            <a:r>
              <a:rPr lang="en-US" altLang="zh-TW" sz="1600" dirty="0">
                <a:latin typeface="+mj-ea"/>
                <a:ea typeface="+mj-ea"/>
              </a:rPr>
              <a:t>Load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cassette,</a:t>
            </a:r>
          </a:p>
          <a:p>
            <a:r>
              <a:rPr lang="zh-TW" altLang="en-US" sz="1600" dirty="0">
                <a:latin typeface="+mj-ea"/>
                <a:ea typeface="+mj-ea"/>
              </a:rPr>
              <a:t>及</a:t>
            </a:r>
            <a:r>
              <a:rPr lang="en-US" altLang="zh-TW" sz="1600" dirty="0">
                <a:latin typeface="+mj-ea"/>
                <a:ea typeface="+mj-ea"/>
              </a:rPr>
              <a:t>Teflon unload cassette</a:t>
            </a:r>
            <a:r>
              <a:rPr lang="zh-TW" altLang="en-US" sz="1600" dirty="0">
                <a:latin typeface="+mj-ea"/>
                <a:ea typeface="+mj-ea"/>
              </a:rPr>
              <a:t>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(3).</a:t>
            </a:r>
            <a:r>
              <a:rPr lang="zh-TW" altLang="en-US" b="1" dirty="0">
                <a:latin typeface="+mj-ea"/>
                <a:ea typeface="+mj-ea"/>
              </a:rPr>
              <a:t>使用膠帶之型號</a:t>
            </a:r>
            <a:endParaRPr lang="en-US" altLang="zh-TW" b="1" dirty="0">
              <a:latin typeface="+mj-ea"/>
              <a:ea typeface="+mj-ea"/>
            </a:endParaRPr>
          </a:p>
          <a:p>
            <a:r>
              <a:rPr lang="en-US" altLang="zh-TW" sz="1600" dirty="0">
                <a:latin typeface="+mj-ea"/>
                <a:ea typeface="+mj-ea"/>
              </a:rPr>
              <a:t>Nitto </a:t>
            </a:r>
          </a:p>
          <a:p>
            <a:r>
              <a:rPr lang="en-US" altLang="zh-TW" sz="1600" dirty="0">
                <a:latin typeface="+mj-ea"/>
                <a:ea typeface="+mj-ea"/>
              </a:rPr>
              <a:t>ELEP HOLDER, ELP BT-315 ,</a:t>
            </a:r>
            <a:r>
              <a:rPr lang="zh-TW" altLang="en-US" sz="1600" dirty="0">
                <a:latin typeface="+mj-ea"/>
                <a:ea typeface="+mj-ea"/>
              </a:rPr>
              <a:t>規格 膠帶寬</a:t>
            </a:r>
            <a:r>
              <a:rPr lang="en-US" altLang="zh-TW" sz="1600" dirty="0">
                <a:latin typeface="+mj-ea"/>
                <a:ea typeface="+mj-ea"/>
              </a:rPr>
              <a:t>50mm </a:t>
            </a:r>
            <a:r>
              <a:rPr lang="zh-TW" altLang="en-US" sz="1600" dirty="0">
                <a:latin typeface="+mj-ea"/>
                <a:ea typeface="+mj-ea"/>
              </a:rPr>
              <a:t>總長</a:t>
            </a:r>
            <a:r>
              <a:rPr lang="en-US" altLang="zh-TW" sz="1600" dirty="0">
                <a:latin typeface="+mj-ea"/>
                <a:ea typeface="+mj-ea"/>
              </a:rPr>
              <a:t>100M</a:t>
            </a:r>
          </a:p>
          <a:p>
            <a:r>
              <a:rPr lang="en-US" altLang="zh-TW" b="1" dirty="0">
                <a:latin typeface="+mj-ea"/>
                <a:ea typeface="+mj-ea"/>
              </a:rPr>
              <a:t>(4).</a:t>
            </a:r>
            <a:r>
              <a:rPr lang="zh-TW" altLang="en-US" b="1" dirty="0">
                <a:latin typeface="+mj-ea"/>
                <a:ea typeface="+mj-ea"/>
              </a:rPr>
              <a:t>撕膠</a:t>
            </a:r>
            <a:r>
              <a:rPr lang="en-US" altLang="zh-TW" b="1" dirty="0">
                <a:latin typeface="+mj-ea"/>
                <a:ea typeface="+mj-ea"/>
              </a:rPr>
              <a:t>Run</a:t>
            </a:r>
            <a:r>
              <a:rPr lang="zh-TW" altLang="en-US" b="1" dirty="0">
                <a:latin typeface="+mj-ea"/>
                <a:ea typeface="+mj-ea"/>
              </a:rPr>
              <a:t>前</a:t>
            </a:r>
            <a:r>
              <a:rPr lang="en-US" altLang="zh-TW" b="1" dirty="0">
                <a:latin typeface="+mj-ea"/>
                <a:ea typeface="+mj-ea"/>
              </a:rPr>
              <a:t>(</a:t>
            </a:r>
            <a:r>
              <a:rPr lang="zh-TW" altLang="en-US" b="1" dirty="0">
                <a:latin typeface="+mj-ea"/>
                <a:ea typeface="+mj-ea"/>
              </a:rPr>
              <a:t>研磨後</a:t>
            </a:r>
            <a:r>
              <a:rPr lang="en-US" altLang="zh-TW" b="1" dirty="0">
                <a:latin typeface="+mj-ea"/>
                <a:ea typeface="+mj-ea"/>
              </a:rPr>
              <a:t>)</a:t>
            </a:r>
            <a:r>
              <a:rPr lang="zh-TW" altLang="en-US" b="1" dirty="0">
                <a:latin typeface="+mj-ea"/>
                <a:ea typeface="+mj-ea"/>
              </a:rPr>
              <a:t>及</a:t>
            </a:r>
            <a:r>
              <a:rPr lang="en-US" altLang="zh-TW" b="1" dirty="0">
                <a:latin typeface="+mj-ea"/>
                <a:ea typeface="+mj-ea"/>
              </a:rPr>
              <a:t>Run</a:t>
            </a:r>
            <a:r>
              <a:rPr lang="zh-TW" altLang="en-US" b="1" dirty="0">
                <a:latin typeface="+mj-ea"/>
                <a:ea typeface="+mj-ea"/>
              </a:rPr>
              <a:t>後</a:t>
            </a:r>
            <a:r>
              <a:rPr lang="en-US" altLang="zh-TW" b="1" dirty="0">
                <a:latin typeface="+mj-ea"/>
                <a:ea typeface="+mj-ea"/>
              </a:rPr>
              <a:t>(</a:t>
            </a:r>
            <a:r>
              <a:rPr lang="zh-TW" altLang="en-US" b="1" dirty="0">
                <a:latin typeface="+mj-ea"/>
                <a:ea typeface="+mj-ea"/>
              </a:rPr>
              <a:t>撕膠後</a:t>
            </a:r>
            <a:r>
              <a:rPr lang="en-US" altLang="zh-TW" b="1" dirty="0">
                <a:latin typeface="+mj-ea"/>
                <a:ea typeface="+mj-ea"/>
              </a:rPr>
              <a:t>)</a:t>
            </a:r>
          </a:p>
          <a:p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(a)</a:t>
            </a:r>
            <a:r>
              <a:rPr lang="zh-TW" altLang="en-US" sz="1600" dirty="0">
                <a:latin typeface="+mj-ea"/>
                <a:ea typeface="+mj-ea"/>
              </a:rPr>
              <a:t>使用平邊器，平邊向下對齊</a:t>
            </a:r>
            <a:r>
              <a:rPr lang="en-US" altLang="zh-TW" sz="1600" dirty="0">
                <a:latin typeface="+mj-ea"/>
                <a:ea typeface="+mj-ea"/>
              </a:rPr>
              <a:t>.</a:t>
            </a:r>
          </a:p>
          <a:p>
            <a:r>
              <a:rPr lang="en-US" altLang="zh-TW" sz="1600" dirty="0">
                <a:latin typeface="+mj-ea"/>
                <a:ea typeface="+mj-ea"/>
              </a:rPr>
              <a:t> (b)</a:t>
            </a:r>
            <a:r>
              <a:rPr lang="zh-TW" altLang="en-US" sz="1600" dirty="0">
                <a:latin typeface="+mj-ea"/>
                <a:ea typeface="+mj-ea"/>
              </a:rPr>
              <a:t>旋轉</a:t>
            </a:r>
            <a:r>
              <a:rPr lang="en-US" altLang="zh-TW" sz="1600" dirty="0">
                <a:latin typeface="+mj-ea"/>
                <a:ea typeface="+mj-ea"/>
              </a:rPr>
              <a:t>2</a:t>
            </a:r>
            <a:r>
              <a:rPr lang="zh-TW" altLang="en-US" sz="1600" dirty="0">
                <a:latin typeface="+mj-ea"/>
                <a:ea typeface="+mj-ea"/>
              </a:rPr>
              <a:t>圈檢查研磨後</a:t>
            </a:r>
            <a:r>
              <a:rPr lang="en-US" altLang="zh-TW" sz="1600" dirty="0">
                <a:latin typeface="+mj-ea"/>
                <a:ea typeface="+mj-ea"/>
              </a:rPr>
              <a:t>(</a:t>
            </a:r>
            <a:r>
              <a:rPr lang="zh-TW" altLang="en-US" sz="1600" dirty="0">
                <a:latin typeface="+mj-ea"/>
                <a:ea typeface="+mj-ea"/>
              </a:rPr>
              <a:t>撕膠後</a:t>
            </a:r>
            <a:r>
              <a:rPr lang="en-US" altLang="zh-TW" sz="1600" dirty="0">
                <a:latin typeface="+mj-ea"/>
                <a:ea typeface="+mj-ea"/>
              </a:rPr>
              <a:t>)Wafer</a:t>
            </a:r>
            <a:r>
              <a:rPr lang="zh-TW" altLang="en-US" sz="1600" dirty="0">
                <a:latin typeface="+mj-ea"/>
                <a:ea typeface="+mj-ea"/>
              </a:rPr>
              <a:t>邊緣是否有缺角、</a:t>
            </a:r>
            <a:r>
              <a:rPr lang="en-US" altLang="zh-TW" sz="1600" dirty="0">
                <a:latin typeface="+mj-ea"/>
                <a:ea typeface="+mj-ea"/>
              </a:rPr>
              <a:t>Wafer</a:t>
            </a:r>
            <a:r>
              <a:rPr lang="zh-TW" altLang="en-US" sz="1600" dirty="0">
                <a:latin typeface="+mj-ea"/>
                <a:ea typeface="+mj-ea"/>
              </a:rPr>
              <a:t>破片、晶背霧化、晶邊不規則面、晶背刮傷</a:t>
            </a:r>
            <a:r>
              <a:rPr lang="en-US" altLang="zh-TW" sz="1600" dirty="0">
                <a:latin typeface="+mj-ea"/>
                <a:ea typeface="+mj-ea"/>
              </a:rPr>
              <a:t>(</a:t>
            </a:r>
            <a:r>
              <a:rPr lang="zh-TW" altLang="en-US" sz="1600" dirty="0">
                <a:latin typeface="+mj-ea"/>
                <a:ea typeface="+mj-ea"/>
              </a:rPr>
              <a:t>檢查</a:t>
            </a:r>
            <a:r>
              <a:rPr lang="en-US" altLang="zh-TW" sz="1600" dirty="0">
                <a:latin typeface="+mj-ea"/>
                <a:ea typeface="+mj-ea"/>
              </a:rPr>
              <a:t>H-Bar</a:t>
            </a:r>
            <a:r>
              <a:rPr lang="zh-TW" altLang="en-US" sz="1600" dirty="0">
                <a:latin typeface="+mj-ea"/>
                <a:ea typeface="+mj-ea"/>
              </a:rPr>
              <a:t>第一片</a:t>
            </a:r>
            <a:r>
              <a:rPr lang="en-US" altLang="zh-TW" sz="1600" dirty="0">
                <a:latin typeface="+mj-ea"/>
                <a:ea typeface="+mj-ea"/>
              </a:rPr>
              <a:t>)</a:t>
            </a:r>
          </a:p>
          <a:p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(c)</a:t>
            </a:r>
            <a:r>
              <a:rPr lang="zh-TW" altLang="en-US" sz="1600" dirty="0">
                <a:latin typeface="+mj-ea"/>
                <a:ea typeface="+mj-ea"/>
              </a:rPr>
              <a:t>檢查</a:t>
            </a:r>
            <a:r>
              <a:rPr lang="en-US" altLang="zh-TW" sz="1600" dirty="0">
                <a:latin typeface="+mj-ea"/>
                <a:ea typeface="+mj-ea"/>
              </a:rPr>
              <a:t>Wafer</a:t>
            </a:r>
            <a:r>
              <a:rPr lang="zh-TW" altLang="en-US" sz="1600" dirty="0">
                <a:latin typeface="+mj-ea"/>
                <a:ea typeface="+mj-ea"/>
              </a:rPr>
              <a:t>膠帶漏撕</a:t>
            </a:r>
            <a:r>
              <a:rPr lang="en-US" altLang="zh-TW" sz="1600" dirty="0">
                <a:latin typeface="+mj-ea"/>
                <a:ea typeface="+mj-ea"/>
              </a:rPr>
              <a:t>(</a:t>
            </a:r>
            <a:r>
              <a:rPr lang="zh-TW" altLang="en-US" sz="1600" dirty="0">
                <a:latin typeface="+mj-ea"/>
                <a:ea typeface="+mj-ea"/>
              </a:rPr>
              <a:t>僅撕膠後</a:t>
            </a:r>
            <a:r>
              <a:rPr lang="en-US" altLang="zh-TW" sz="1600" dirty="0">
                <a:latin typeface="+mj-ea"/>
                <a:ea typeface="+mj-ea"/>
              </a:rPr>
              <a:t>)</a:t>
            </a:r>
          </a:p>
          <a:p>
            <a:endParaRPr lang="en-US" altLang="zh-TW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08495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1051195" y="1006729"/>
            <a:ext cx="2744215" cy="620114"/>
            <a:chOff x="1587814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" name="圓角矩形 2"/>
            <p:cNvSpPr/>
            <p:nvPr/>
          </p:nvSpPr>
          <p:spPr>
            <a:xfrm>
              <a:off x="1587814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" name="圓角矩形 8"/>
            <p:cNvSpPr txBox="1"/>
            <p:nvPr/>
          </p:nvSpPr>
          <p:spPr>
            <a:xfrm>
              <a:off x="1659756" y="33130"/>
              <a:ext cx="1002915" cy="49033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5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5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放上撕膠機</a:t>
              </a:r>
              <a:r>
                <a:rPr lang="en-US" altLang="zh-TW" sz="15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Load</a:t>
              </a:r>
              <a:r>
                <a:rPr lang="zh-TW" altLang="en-US" sz="15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5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stage</a:t>
              </a:r>
              <a:r>
                <a:rPr lang="zh-TW" altLang="en-US" sz="15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後按下</a:t>
              </a:r>
              <a:r>
                <a:rPr lang="en-US" altLang="zh-TW" sz="15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START</a:t>
              </a:r>
              <a:endParaRPr lang="zh-TW" altLang="en-US" sz="1500" b="1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 rot="5400000">
            <a:off x="1742502" y="1730442"/>
            <a:ext cx="239336" cy="279979"/>
            <a:chOff x="2829656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6" name="向右箭號 5"/>
            <p:cNvSpPr/>
            <p:nvPr/>
          </p:nvSpPr>
          <p:spPr>
            <a:xfrm>
              <a:off x="2829656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向右箭號 10"/>
            <p:cNvSpPr txBox="1"/>
            <p:nvPr/>
          </p:nvSpPr>
          <p:spPr>
            <a:xfrm>
              <a:off x="2829656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500" kern="1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1051195" y="2032418"/>
            <a:ext cx="3620558" cy="542773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9" name="圓角矩形 8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至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抓取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Wafer(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真空開啟吸住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WAFER)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傳送至轉平邊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Pad</a:t>
              </a:r>
              <a:endParaRPr lang="zh-TW" altLang="en-US" sz="15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1" name="群組 10"/>
          <p:cNvGrpSpPr/>
          <p:nvPr/>
        </p:nvGrpSpPr>
        <p:grpSpPr>
          <a:xfrm rot="5400000">
            <a:off x="1742500" y="2641425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2" name="向右箭號 11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5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1033362" y="2970866"/>
            <a:ext cx="2878083" cy="542773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5" name="圓角矩形 14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旋轉至機台貼膠所需之平邊方向後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伸入抓取</a:t>
              </a:r>
              <a:endParaRPr lang="zh-TW" altLang="en-US" sz="15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7" name="群組 16"/>
          <p:cNvGrpSpPr/>
          <p:nvPr/>
        </p:nvGrpSpPr>
        <p:grpSpPr>
          <a:xfrm rot="5400000">
            <a:off x="1742498" y="4601732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8" name="向右箭號 17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5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1033362" y="3917409"/>
            <a:ext cx="4035108" cy="644661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1" name="圓角矩形 20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將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傳送至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Table(Robot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真空解除吸附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，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Pin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頂起將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頂離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</a:p>
          </p:txBody>
        </p:sp>
      </p:grpSp>
      <p:grpSp>
        <p:nvGrpSpPr>
          <p:cNvPr id="23" name="群組 22"/>
          <p:cNvGrpSpPr/>
          <p:nvPr/>
        </p:nvGrpSpPr>
        <p:grpSpPr>
          <a:xfrm rot="16200000">
            <a:off x="6911224" y="5015174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4" name="向右箭號 23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5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6" name="群組 25"/>
          <p:cNvGrpSpPr/>
          <p:nvPr/>
        </p:nvGrpSpPr>
        <p:grpSpPr>
          <a:xfrm>
            <a:off x="4840476" y="5367253"/>
            <a:ext cx="3132691" cy="796294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7" name="圓角矩形 26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沿設定好之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尺寸</a:t>
              </a:r>
              <a:r>
                <a:rPr lang="en-US" altLang="zh-TW" sz="15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(6”)</a:t>
              </a: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膠帶</a:t>
              </a: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Roller</a:t>
              </a: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下壓滾動將膠帶</a:t>
              </a:r>
              <a:endParaRPr lang="en-US" altLang="zh-TW" sz="15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完整貼合晶面</a:t>
              </a:r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5459167" y="4207717"/>
            <a:ext cx="3143451" cy="778590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0" name="圓角矩形 29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撕除單位移動並抽拉膠帶，</a:t>
              </a:r>
              <a:endParaRPr lang="en-US" altLang="zh-TW" sz="15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將黏附的晶面上的藍色膠帶拉下</a:t>
              </a:r>
            </a:p>
          </p:txBody>
        </p:sp>
      </p:grpSp>
      <p:grpSp>
        <p:nvGrpSpPr>
          <p:cNvPr id="32" name="群組 31"/>
          <p:cNvGrpSpPr/>
          <p:nvPr/>
        </p:nvGrpSpPr>
        <p:grpSpPr>
          <a:xfrm rot="16200000">
            <a:off x="6911224" y="3857525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3" name="向右箭號 32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5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5" name="群組 34"/>
          <p:cNvGrpSpPr/>
          <p:nvPr/>
        </p:nvGrpSpPr>
        <p:grpSpPr>
          <a:xfrm rot="5400000">
            <a:off x="1742500" y="3598992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6" name="向右箭號 35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5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8" name="群組 37"/>
          <p:cNvGrpSpPr/>
          <p:nvPr/>
        </p:nvGrpSpPr>
        <p:grpSpPr>
          <a:xfrm>
            <a:off x="5574781" y="3008259"/>
            <a:ext cx="3027837" cy="778590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9" name="圓角矩形 38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確認撕除後</a:t>
              </a: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伸入</a:t>
              </a: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</a:t>
              </a: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取出</a:t>
              </a: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放入</a:t>
              </a: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Unload</a:t>
              </a: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endParaRPr lang="zh-TW" altLang="en-US" sz="15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1" name="群組 40"/>
          <p:cNvGrpSpPr/>
          <p:nvPr/>
        </p:nvGrpSpPr>
        <p:grpSpPr>
          <a:xfrm rot="1965502">
            <a:off x="4391221" y="5430117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2" name="向右箭號 41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5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4" name="群組 43"/>
          <p:cNvGrpSpPr/>
          <p:nvPr/>
        </p:nvGrpSpPr>
        <p:grpSpPr>
          <a:xfrm>
            <a:off x="1033362" y="4986307"/>
            <a:ext cx="3147940" cy="541657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5" name="圓角矩形 44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離開，</a:t>
              </a: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 3 Pin</a:t>
              </a: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下降，</a:t>
              </a: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</a:t>
              </a:r>
              <a:r>
                <a:rPr lang="zh-TW" altLang="en-US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真空開啟吸住</a:t>
              </a:r>
              <a:r>
                <a:rPr lang="en-US" altLang="zh-TW" sz="15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3265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088967" y="1039089"/>
            <a:ext cx="5295208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4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ADE</a:t>
            </a:r>
            <a:r>
              <a:rPr lang="zh-TW" altLang="en-US" dirty="0">
                <a:latin typeface="+mj-ea"/>
                <a:ea typeface="+mj-ea"/>
              </a:rPr>
              <a:t> </a:t>
            </a:r>
            <a:endParaRPr lang="en-US" altLang="zh-TW" dirty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功能</a:t>
            </a:r>
            <a:r>
              <a:rPr lang="en-US" altLang="zh-TW" dirty="0">
                <a:latin typeface="+mj-ea"/>
                <a:ea typeface="+mj-ea"/>
              </a:rPr>
              <a:t>:</a:t>
            </a:r>
          </a:p>
          <a:p>
            <a:r>
              <a:rPr lang="zh-TW" altLang="en-US" sz="1600" dirty="0">
                <a:latin typeface="+mj-ea"/>
                <a:ea typeface="+mj-ea"/>
              </a:rPr>
              <a:t>一</a:t>
            </a:r>
            <a:r>
              <a:rPr lang="en-US" altLang="zh-TW" sz="1600" dirty="0">
                <a:latin typeface="+mj-ea"/>
                <a:ea typeface="+mj-ea"/>
              </a:rPr>
              <a:t>.</a:t>
            </a:r>
            <a:r>
              <a:rPr lang="zh-TW" altLang="en-US" sz="1600" dirty="0">
                <a:latin typeface="+mj-ea"/>
                <a:ea typeface="+mj-ea"/>
              </a:rPr>
              <a:t>檢查貼膠後是否</a:t>
            </a:r>
            <a:r>
              <a:rPr lang="en-US" altLang="zh-TW" sz="1600" dirty="0">
                <a:latin typeface="+mj-ea"/>
                <a:ea typeface="+mj-ea"/>
              </a:rPr>
              <a:t>OK</a:t>
            </a:r>
            <a:r>
              <a:rPr lang="zh-TW" altLang="en-US" sz="1600" dirty="0">
                <a:latin typeface="+mj-ea"/>
                <a:ea typeface="+mj-ea"/>
              </a:rPr>
              <a:t>，檢查有無脫膠沒貼好及晶面完好。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二</a:t>
            </a:r>
            <a:r>
              <a:rPr lang="en-US" altLang="zh-TW" sz="1600" dirty="0">
                <a:latin typeface="+mj-ea"/>
                <a:ea typeface="+mj-ea"/>
              </a:rPr>
              <a:t>.</a:t>
            </a:r>
            <a:r>
              <a:rPr lang="zh-TW" altLang="en-US" sz="1600" dirty="0">
                <a:latin typeface="+mj-ea"/>
                <a:ea typeface="+mj-ea"/>
              </a:rPr>
              <a:t>量測</a:t>
            </a:r>
            <a:r>
              <a:rPr lang="en-US" altLang="zh-TW" sz="1600" dirty="0">
                <a:latin typeface="+mj-ea"/>
                <a:ea typeface="+mj-ea"/>
              </a:rPr>
              <a:t>Wafer</a:t>
            </a:r>
            <a:r>
              <a:rPr lang="zh-TW" altLang="en-US" sz="1600" dirty="0">
                <a:latin typeface="+mj-ea"/>
                <a:ea typeface="+mj-ea"/>
              </a:rPr>
              <a:t>厚度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機台說明</a:t>
            </a:r>
            <a:r>
              <a:rPr lang="en-US" altLang="zh-TW" dirty="0">
                <a:latin typeface="+mj-ea"/>
                <a:ea typeface="+mj-ea"/>
              </a:rPr>
              <a:t>:</a:t>
            </a:r>
          </a:p>
          <a:p>
            <a:endParaRPr lang="en-US" altLang="zh-TW" dirty="0">
              <a:latin typeface="+mj-ea"/>
              <a:ea typeface="+mj-ea"/>
            </a:endParaRPr>
          </a:p>
          <a:p>
            <a:endParaRPr lang="en-US" altLang="zh-TW" dirty="0">
              <a:latin typeface="+mj-ea"/>
              <a:ea typeface="+mj-ea"/>
            </a:endParaRPr>
          </a:p>
          <a:p>
            <a:endParaRPr lang="en-US" altLang="zh-TW" dirty="0">
              <a:latin typeface="+mj-ea"/>
              <a:ea typeface="+mj-ea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184196" y="2577943"/>
            <a:ext cx="3520807" cy="707915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" name="圓角矩形 3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放置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OK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後，手動推動手把壓到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Switch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後會自動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SCAN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第一片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傳送至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Pad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執行轉平邊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 rot="5400000">
            <a:off x="1875882" y="3326362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7" name="向右箭號 6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1184196" y="3652654"/>
            <a:ext cx="3030357" cy="700132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0" name="圓角矩形 9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轉平邊完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ARM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抓取至量測台，手動推動量測頭量測各位置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Key</a:t>
              </a: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4382308" y="4948673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3" name="向右箭號 12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5" name="群組 14"/>
          <p:cNvGrpSpPr/>
          <p:nvPr/>
        </p:nvGrpSpPr>
        <p:grpSpPr>
          <a:xfrm>
            <a:off x="1184198" y="4690926"/>
            <a:ext cx="2789286" cy="795474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6" name="圓角矩形 15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量測完再次推動手把壓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Switch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將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傳回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8" name="群組 17"/>
          <p:cNvGrpSpPr/>
          <p:nvPr/>
        </p:nvGrpSpPr>
        <p:grpSpPr>
          <a:xfrm rot="5400000">
            <a:off x="1889940" y="4404266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9" name="向右箭號 18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1" name="群組 20"/>
          <p:cNvGrpSpPr/>
          <p:nvPr/>
        </p:nvGrpSpPr>
        <p:grpSpPr>
          <a:xfrm>
            <a:off x="4886133" y="4690925"/>
            <a:ext cx="2789286" cy="961729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2" name="圓角矩形 21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傳回後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Stage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自動下降至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Sensor scan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到下一片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後再些微上升讓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Arm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抓取該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</a:p>
          </p:txBody>
        </p:sp>
      </p:grpSp>
      <p:grpSp>
        <p:nvGrpSpPr>
          <p:cNvPr id="24" name="群組 23"/>
          <p:cNvGrpSpPr/>
          <p:nvPr/>
        </p:nvGrpSpPr>
        <p:grpSpPr>
          <a:xfrm rot="16200000">
            <a:off x="6521449" y="4254626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5" name="向右箭號 24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7" name="群組 26"/>
          <p:cNvGrpSpPr/>
          <p:nvPr/>
        </p:nvGrpSpPr>
        <p:grpSpPr>
          <a:xfrm>
            <a:off x="5162481" y="3228577"/>
            <a:ext cx="2789286" cy="961729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8" name="圓角矩形 27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當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都量測完後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 Stage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自動上升回最上方待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EA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取回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6131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5" t="22235"/>
          <a:stretch/>
        </p:blipFill>
        <p:spPr>
          <a:xfrm>
            <a:off x="862640" y="2018582"/>
            <a:ext cx="4226944" cy="2937864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1088967" y="1039089"/>
            <a:ext cx="529520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4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ADE</a:t>
            </a:r>
            <a:r>
              <a:rPr lang="zh-TW" altLang="en-US" dirty="0">
                <a:latin typeface="+mj-ea"/>
                <a:ea typeface="+mj-ea"/>
              </a:rPr>
              <a:t> </a:t>
            </a:r>
            <a:endParaRPr lang="en-US" altLang="zh-TW" dirty="0">
              <a:latin typeface="+mj-ea"/>
              <a:ea typeface="+mj-ea"/>
            </a:endParaRPr>
          </a:p>
          <a:p>
            <a:r>
              <a:rPr lang="en-US" altLang="zh-TW" dirty="0">
                <a:latin typeface="+mj-ea"/>
                <a:ea typeface="+mj-ea"/>
              </a:rPr>
              <a:t>Stage sensor scan </a:t>
            </a:r>
            <a:r>
              <a:rPr lang="zh-TW" altLang="en-US" dirty="0">
                <a:latin typeface="+mj-ea"/>
                <a:ea typeface="+mj-ea"/>
              </a:rPr>
              <a:t>該</a:t>
            </a:r>
            <a:r>
              <a:rPr lang="en-US" altLang="zh-TW" dirty="0">
                <a:latin typeface="+mj-ea"/>
                <a:ea typeface="+mj-ea"/>
              </a:rPr>
              <a:t>Cassette</a:t>
            </a:r>
            <a:r>
              <a:rPr lang="zh-TW" altLang="en-US" dirty="0">
                <a:latin typeface="+mj-ea"/>
                <a:ea typeface="+mj-ea"/>
              </a:rPr>
              <a:t>有幾片</a:t>
            </a:r>
            <a:r>
              <a:rPr lang="en-US" altLang="zh-TW" dirty="0">
                <a:latin typeface="+mj-ea"/>
                <a:ea typeface="+mj-ea"/>
              </a:rPr>
              <a:t>Wafer,</a:t>
            </a:r>
          </a:p>
          <a:p>
            <a:r>
              <a:rPr lang="en-US" altLang="zh-TW" dirty="0">
                <a:latin typeface="+mj-ea"/>
                <a:ea typeface="+mj-ea"/>
              </a:rPr>
              <a:t>Stage </a:t>
            </a:r>
            <a:r>
              <a:rPr lang="zh-TW" altLang="en-US" dirty="0">
                <a:latin typeface="+mj-ea"/>
                <a:ea typeface="+mj-ea"/>
              </a:rPr>
              <a:t>上</a:t>
            </a:r>
            <a:r>
              <a:rPr lang="en-US" altLang="zh-TW" dirty="0">
                <a:latin typeface="+mj-ea"/>
                <a:ea typeface="+mj-ea"/>
              </a:rPr>
              <a:t>/</a:t>
            </a:r>
            <a:r>
              <a:rPr lang="zh-TW" altLang="en-US" dirty="0">
                <a:latin typeface="+mj-ea"/>
                <a:ea typeface="+mj-ea"/>
              </a:rPr>
              <a:t>下作動由</a:t>
            </a:r>
            <a:r>
              <a:rPr lang="en-US" altLang="zh-TW" dirty="0">
                <a:latin typeface="+mj-ea"/>
                <a:ea typeface="+mj-ea"/>
              </a:rPr>
              <a:t>Motor</a:t>
            </a:r>
            <a:r>
              <a:rPr lang="zh-TW" altLang="en-US" dirty="0">
                <a:latin typeface="+mj-ea"/>
                <a:ea typeface="+mj-ea"/>
              </a:rPr>
              <a:t>及軸桿滑動</a:t>
            </a:r>
            <a:endParaRPr lang="en-US" altLang="zh-TW" dirty="0">
              <a:latin typeface="+mj-ea"/>
              <a:ea typeface="+mj-ea"/>
            </a:endParaRPr>
          </a:p>
          <a:p>
            <a:endParaRPr lang="en-US" altLang="zh-TW" dirty="0">
              <a:latin typeface="+mj-ea"/>
              <a:ea typeface="+mj-ea"/>
            </a:endParaRPr>
          </a:p>
          <a:p>
            <a:endParaRPr lang="en-US" altLang="zh-TW" dirty="0">
              <a:latin typeface="+mj-ea"/>
              <a:ea typeface="+mj-ea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372264" y="2270195"/>
            <a:ext cx="52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rgbClr val="FF0000"/>
                </a:solidFill>
                <a:latin typeface="+mj-ea"/>
                <a:ea typeface="+mj-ea"/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2583231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280160" y="1379912"/>
            <a:ext cx="41148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一</a:t>
            </a:r>
            <a:r>
              <a:rPr lang="en-US" altLang="zh-TW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.</a:t>
            </a:r>
            <a:r>
              <a:rPr lang="zh-TW" altLang="en-US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主要機台</a:t>
            </a:r>
            <a:endParaRPr lang="en-US" altLang="zh-TW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zh-TW" altLang="en-US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二</a:t>
            </a:r>
            <a:r>
              <a:rPr lang="en-US" altLang="zh-TW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.</a:t>
            </a:r>
            <a:r>
              <a:rPr lang="zh-TW" altLang="en-US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機台說明</a:t>
            </a:r>
            <a:endParaRPr lang="en-US" altLang="zh-TW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zh-TW" altLang="en-US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三</a:t>
            </a:r>
            <a:r>
              <a:rPr lang="en-US" altLang="zh-TW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.</a:t>
            </a:r>
            <a:r>
              <a:rPr lang="zh-TW" altLang="en-US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總流程</a:t>
            </a:r>
          </a:p>
        </p:txBody>
      </p:sp>
    </p:spTree>
    <p:extLst>
      <p:ext uri="{BB962C8B-B14F-4D97-AF65-F5344CB8AC3E}">
        <p14:creationId xmlns:p14="http://schemas.microsoft.com/office/powerpoint/2010/main" val="1223647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84" r="19923"/>
          <a:stretch/>
        </p:blipFill>
        <p:spPr>
          <a:xfrm rot="5400000">
            <a:off x="1269659" y="3157729"/>
            <a:ext cx="2523799" cy="2885185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1088967" y="1039089"/>
            <a:ext cx="52952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4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ADE</a:t>
            </a:r>
            <a:r>
              <a:rPr lang="zh-TW" altLang="en-US" dirty="0">
                <a:latin typeface="+mj-ea"/>
                <a:ea typeface="+mj-ea"/>
              </a:rPr>
              <a:t> </a:t>
            </a:r>
            <a:endParaRPr lang="en-US" altLang="zh-TW" dirty="0">
              <a:latin typeface="+mj-ea"/>
              <a:ea typeface="+mj-ea"/>
            </a:endParaRPr>
          </a:p>
          <a:p>
            <a:endParaRPr lang="en-US" altLang="zh-TW" dirty="0">
              <a:latin typeface="+mj-ea"/>
              <a:ea typeface="+mj-ea"/>
            </a:endParaRPr>
          </a:p>
          <a:p>
            <a:endParaRPr lang="en-US" altLang="zh-TW" dirty="0">
              <a:latin typeface="+mj-ea"/>
              <a:ea typeface="+mj-ea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" t="20503" r="1793" b="7925"/>
          <a:stretch/>
        </p:blipFill>
        <p:spPr>
          <a:xfrm>
            <a:off x="4072942" y="3343309"/>
            <a:ext cx="4484462" cy="2518913"/>
          </a:xfrm>
          <a:prstGeom prst="rect">
            <a:avLst/>
          </a:prstGeom>
        </p:spPr>
      </p:pic>
      <p:sp>
        <p:nvSpPr>
          <p:cNvPr id="6" name="橢圓 5"/>
          <p:cNvSpPr/>
          <p:nvPr/>
        </p:nvSpPr>
        <p:spPr>
          <a:xfrm>
            <a:off x="1526875" y="4600321"/>
            <a:ext cx="595223" cy="4547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向上箭號 6"/>
          <p:cNvSpPr/>
          <p:nvPr/>
        </p:nvSpPr>
        <p:spPr>
          <a:xfrm>
            <a:off x="1708029" y="2743200"/>
            <a:ext cx="232913" cy="1857121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1088966" y="2103776"/>
            <a:ext cx="2885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Guide &amp; Switch Pusher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9" name="向上箭號 8"/>
          <p:cNvSpPr/>
          <p:nvPr/>
        </p:nvSpPr>
        <p:spPr>
          <a:xfrm rot="20164185">
            <a:off x="7395857" y="2719256"/>
            <a:ext cx="232913" cy="1656145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4844369" y="2103776"/>
            <a:ext cx="3557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+mj-ea"/>
                <a:ea typeface="+mj-ea"/>
              </a:rPr>
              <a:t>先使用已量測之校正片</a:t>
            </a:r>
            <a:endParaRPr lang="en-US" altLang="zh-TW" b="1" dirty="0">
              <a:latin typeface="+mj-ea"/>
              <a:ea typeface="+mj-ea"/>
            </a:endParaRPr>
          </a:p>
          <a:p>
            <a:r>
              <a:rPr lang="zh-TW" altLang="en-US" b="1" dirty="0">
                <a:latin typeface="+mj-ea"/>
                <a:ea typeface="+mj-ea"/>
              </a:rPr>
              <a:t>並轉該旋鈕調整至準確相符厚度</a:t>
            </a:r>
          </a:p>
        </p:txBody>
      </p:sp>
    </p:spTree>
    <p:extLst>
      <p:ext uri="{BB962C8B-B14F-4D97-AF65-F5344CB8AC3E}">
        <p14:creationId xmlns:p14="http://schemas.microsoft.com/office/powerpoint/2010/main" val="24906605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972589" y="964274"/>
            <a:ext cx="66299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5. OSC-1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站點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:9954  </a:t>
            </a:r>
            <a:r>
              <a:rPr lang="en-US" altLang="zh-TW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Process:Ultrasonic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oscillation machine</a:t>
            </a:r>
            <a:endParaRPr lang="en-US" altLang="zh-TW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(1)</a:t>
            </a:r>
            <a:r>
              <a:rPr lang="zh-TW" altLang="en-US" b="1" dirty="0">
                <a:latin typeface="+mj-ea"/>
                <a:ea typeface="+mj-ea"/>
              </a:rPr>
              <a:t>功能</a:t>
            </a:r>
            <a:r>
              <a:rPr lang="en-US" altLang="zh-TW" b="1" dirty="0">
                <a:latin typeface="+mj-ea"/>
                <a:ea typeface="+mj-ea"/>
              </a:rPr>
              <a:t>:</a:t>
            </a:r>
          </a:p>
          <a:p>
            <a:r>
              <a:rPr lang="zh-TW" altLang="en-US" sz="1600" dirty="0">
                <a:latin typeface="+mj-ea"/>
                <a:ea typeface="+mj-ea"/>
              </a:rPr>
              <a:t>因研磨過後除貼膠貼附之晶面外仍有髒汙、水漬可能，故另外加一到超音波雙頻震盪 </a:t>
            </a:r>
            <a:r>
              <a:rPr lang="en-US" altLang="zh-TW" sz="1600" dirty="0">
                <a:latin typeface="+mj-ea"/>
                <a:ea typeface="+mj-ea"/>
              </a:rPr>
              <a:t>&gt;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QDR</a:t>
            </a:r>
            <a:r>
              <a:rPr lang="zh-TW" altLang="en-US" sz="1600" dirty="0">
                <a:latin typeface="+mj-ea"/>
                <a:ea typeface="+mj-ea"/>
              </a:rPr>
              <a:t>清洗 </a:t>
            </a:r>
            <a:r>
              <a:rPr lang="en-US" altLang="zh-TW" sz="1600" dirty="0">
                <a:latin typeface="+mj-ea"/>
                <a:ea typeface="+mj-ea"/>
              </a:rPr>
              <a:t>&gt;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HPA</a:t>
            </a:r>
            <a:r>
              <a:rPr lang="zh-TW" altLang="en-US" sz="1600" dirty="0">
                <a:latin typeface="+mj-ea"/>
                <a:ea typeface="+mj-ea"/>
              </a:rPr>
              <a:t>高溫吹烘乾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</a:rPr>
              <a:t>(2)</a:t>
            </a:r>
            <a:r>
              <a:rPr lang="zh-TW" altLang="en-US" b="1" dirty="0">
                <a:latin typeface="+mj-ea"/>
              </a:rPr>
              <a:t>超音波槽震盪</a:t>
            </a:r>
            <a:endParaRPr lang="en-US" altLang="zh-TW" b="1" dirty="0">
              <a:latin typeface="+mj-ea"/>
            </a:endParaRPr>
          </a:p>
          <a:p>
            <a:r>
              <a:rPr lang="en-US" altLang="zh-TW" sz="1600" dirty="0">
                <a:latin typeface="+mj-ea"/>
                <a:ea typeface="+mj-ea"/>
              </a:rPr>
              <a:t>ULTRASONIC GENERATOR FX-502 </a:t>
            </a:r>
            <a:r>
              <a:rPr lang="zh-TW" altLang="en-US" sz="1600" dirty="0">
                <a:latin typeface="+mj-ea"/>
                <a:ea typeface="+mj-ea"/>
              </a:rPr>
              <a:t>震盪頻率 功率</a:t>
            </a:r>
            <a:r>
              <a:rPr lang="en-US" altLang="zh-TW" sz="1600" dirty="0">
                <a:latin typeface="+mj-ea"/>
                <a:ea typeface="+mj-ea"/>
              </a:rPr>
              <a:t>:600w</a:t>
            </a:r>
            <a:r>
              <a:rPr lang="zh-TW" altLang="en-US" sz="1600" dirty="0">
                <a:latin typeface="+mj-ea"/>
                <a:ea typeface="+mj-ea"/>
              </a:rPr>
              <a:t> 當液位達到則開始超音波清洗，每六秒變一次頻 </a:t>
            </a:r>
            <a:r>
              <a:rPr lang="en-US" altLang="zh-TW" sz="1600" dirty="0">
                <a:latin typeface="+mj-ea"/>
                <a:ea typeface="+mj-ea"/>
              </a:rPr>
              <a:t>28K</a:t>
            </a:r>
            <a:r>
              <a:rPr lang="zh-TW" altLang="en-US" sz="1600" dirty="0">
                <a:latin typeface="+mj-ea"/>
                <a:ea typeface="+mj-ea"/>
              </a:rPr>
              <a:t>及</a:t>
            </a:r>
            <a:r>
              <a:rPr lang="en-US" altLang="zh-TW" sz="1600" dirty="0">
                <a:latin typeface="+mj-ea"/>
                <a:ea typeface="+mj-ea"/>
              </a:rPr>
              <a:t>40K</a:t>
            </a:r>
            <a:r>
              <a:rPr lang="zh-TW" altLang="en-US" sz="1600" dirty="0">
                <a:latin typeface="+mj-ea"/>
                <a:ea typeface="+mj-ea"/>
              </a:rPr>
              <a:t>，持續</a:t>
            </a:r>
            <a:r>
              <a:rPr lang="en-US" altLang="zh-TW" sz="1600" dirty="0">
                <a:latin typeface="+mj-ea"/>
                <a:ea typeface="+mj-ea"/>
              </a:rPr>
              <a:t>180</a:t>
            </a:r>
            <a:r>
              <a:rPr lang="zh-TW" altLang="en-US" sz="1600" dirty="0">
                <a:latin typeface="+mj-ea"/>
                <a:ea typeface="+mj-ea"/>
              </a:rPr>
              <a:t>秒。 </a:t>
            </a:r>
            <a:endParaRPr lang="en-US" altLang="zh-TW" sz="1600" dirty="0">
              <a:latin typeface="+mj-ea"/>
              <a:ea typeface="+mj-ea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6" t="10303" r="16546" b="13697"/>
          <a:stretch/>
        </p:blipFill>
        <p:spPr>
          <a:xfrm>
            <a:off x="1205345" y="3457264"/>
            <a:ext cx="2940924" cy="258257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5" t="7273" r="4000" b="2908"/>
          <a:stretch/>
        </p:blipFill>
        <p:spPr>
          <a:xfrm>
            <a:off x="4279272" y="3457264"/>
            <a:ext cx="3157642" cy="2582575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571105" y="3350030"/>
            <a:ext cx="606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√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6337069" y="4267201"/>
            <a:ext cx="606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1664796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230284" y="1014153"/>
            <a:ext cx="4655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+mj-ea"/>
                <a:ea typeface="+mj-ea"/>
              </a:rPr>
              <a:t>超音波震盪 → </a:t>
            </a:r>
            <a:r>
              <a:rPr lang="en-US" altLang="zh-TW" b="1" dirty="0">
                <a:latin typeface="+mj-ea"/>
                <a:ea typeface="+mj-ea"/>
              </a:rPr>
              <a:t>QDR</a:t>
            </a:r>
          </a:p>
          <a:p>
            <a:r>
              <a:rPr lang="en-US" altLang="zh-TW" dirty="0">
                <a:latin typeface="+mj-ea"/>
                <a:ea typeface="+mj-ea"/>
              </a:rPr>
              <a:t>H-Bar</a:t>
            </a:r>
            <a:r>
              <a:rPr lang="zh-TW" altLang="en-US" dirty="0">
                <a:latin typeface="+mj-ea"/>
                <a:ea typeface="+mj-ea"/>
              </a:rPr>
              <a:t>均朝走道</a:t>
            </a:r>
            <a:r>
              <a:rPr lang="en-US" altLang="zh-TW" dirty="0">
                <a:latin typeface="+mj-ea"/>
                <a:ea typeface="+mj-ea"/>
              </a:rPr>
              <a:t> 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4" t="22138" r="3962" b="12075"/>
          <a:stretch/>
        </p:blipFill>
        <p:spPr>
          <a:xfrm>
            <a:off x="931652" y="1923690"/>
            <a:ext cx="6749296" cy="3609338"/>
          </a:xfrm>
          <a:prstGeom prst="rect">
            <a:avLst/>
          </a:prstGeom>
        </p:spPr>
      </p:pic>
      <p:sp>
        <p:nvSpPr>
          <p:cNvPr id="4" name="圓角矩形 3"/>
          <p:cNvSpPr/>
          <p:nvPr/>
        </p:nvSpPr>
        <p:spPr>
          <a:xfrm>
            <a:off x="2251494" y="2926102"/>
            <a:ext cx="1159704" cy="802257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Cassette 1</a:t>
            </a:r>
          </a:p>
          <a:p>
            <a:pPr algn="ctr"/>
            <a:endParaRPr lang="zh-TW" altLang="en-US" dirty="0"/>
          </a:p>
        </p:txBody>
      </p:sp>
      <p:sp>
        <p:nvSpPr>
          <p:cNvPr id="5" name="圓角矩形 4"/>
          <p:cNvSpPr/>
          <p:nvPr/>
        </p:nvSpPr>
        <p:spPr>
          <a:xfrm>
            <a:off x="2024332" y="3991565"/>
            <a:ext cx="1159704" cy="802257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Cassette 2</a:t>
            </a:r>
          </a:p>
          <a:p>
            <a:pPr algn="ctr"/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3902904" y="2135912"/>
            <a:ext cx="153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震盪後</a:t>
            </a:r>
          </a:p>
        </p:txBody>
      </p:sp>
      <p:sp>
        <p:nvSpPr>
          <p:cNvPr id="7" name="向左箭號 6"/>
          <p:cNvSpPr/>
          <p:nvPr/>
        </p:nvSpPr>
        <p:spPr>
          <a:xfrm rot="12082228">
            <a:off x="3579292" y="3703326"/>
            <a:ext cx="1502120" cy="40112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左箭號 7"/>
          <p:cNvSpPr/>
          <p:nvPr/>
        </p:nvSpPr>
        <p:spPr>
          <a:xfrm rot="8638566">
            <a:off x="3579292" y="3683863"/>
            <a:ext cx="1502120" cy="40112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5429780" y="3991565"/>
            <a:ext cx="1159704" cy="802257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Cassette 1</a:t>
            </a:r>
          </a:p>
          <a:p>
            <a:pPr algn="ctr"/>
            <a:endParaRPr lang="zh-TW" altLang="en-US" dirty="0"/>
          </a:p>
        </p:txBody>
      </p:sp>
      <p:sp>
        <p:nvSpPr>
          <p:cNvPr id="11" name="圓角矩形 10"/>
          <p:cNvSpPr/>
          <p:nvPr/>
        </p:nvSpPr>
        <p:spPr>
          <a:xfrm>
            <a:off x="5208642" y="3042303"/>
            <a:ext cx="1159704" cy="802257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Cassette 2</a:t>
            </a:r>
          </a:p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585656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284" y="2576440"/>
            <a:ext cx="3554184" cy="2603331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1230284" y="1014153"/>
            <a:ext cx="46551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latin typeface="+mj-ea"/>
              </a:rPr>
              <a:t>(3)QDR overflow</a:t>
            </a:r>
            <a:r>
              <a:rPr lang="zh-TW" altLang="en-US" b="1" dirty="0">
                <a:latin typeface="+mj-ea"/>
              </a:rPr>
              <a:t>循環步驟秒數</a:t>
            </a:r>
            <a:endParaRPr lang="en-US" altLang="zh-TW" b="1" dirty="0">
              <a:latin typeface="+mj-ea"/>
            </a:endParaRPr>
          </a:p>
          <a:p>
            <a:r>
              <a:rPr lang="en-US" altLang="zh-TW" b="1" dirty="0">
                <a:latin typeface="+mj-ea"/>
              </a:rPr>
              <a:t>120+10+60</a:t>
            </a:r>
            <a:r>
              <a:rPr lang="zh-TW" altLang="en-US" b="1" dirty="0">
                <a:latin typeface="+mj-ea"/>
              </a:rPr>
              <a:t> </a:t>
            </a:r>
            <a:r>
              <a:rPr lang="en-US" altLang="zh-TW" b="1" dirty="0">
                <a:latin typeface="+mj-ea"/>
              </a:rPr>
              <a:t>=</a:t>
            </a:r>
            <a:r>
              <a:rPr lang="zh-TW" altLang="en-US" b="1" dirty="0">
                <a:latin typeface="+mj-ea"/>
              </a:rPr>
              <a:t> </a:t>
            </a:r>
            <a:r>
              <a:rPr lang="en-US" altLang="zh-TW" b="1" dirty="0">
                <a:latin typeface="+mj-ea"/>
              </a:rPr>
              <a:t>190</a:t>
            </a:r>
            <a:r>
              <a:rPr lang="zh-TW" altLang="en-US" b="1" dirty="0">
                <a:latin typeface="+mj-ea"/>
              </a:rPr>
              <a:t>秒</a:t>
            </a:r>
            <a:endParaRPr lang="en-US" altLang="zh-TW" b="1" dirty="0">
              <a:latin typeface="+mj-ea"/>
            </a:endParaRPr>
          </a:p>
          <a:p>
            <a:r>
              <a:rPr lang="en-US" altLang="zh-TW" b="1" dirty="0">
                <a:latin typeface="+mj-ea"/>
              </a:rPr>
              <a:t>(4)Hot N2(</a:t>
            </a:r>
            <a:r>
              <a:rPr lang="zh-TW" altLang="en-US" b="1" dirty="0">
                <a:latin typeface="+mj-ea"/>
              </a:rPr>
              <a:t>目前已改</a:t>
            </a:r>
            <a:r>
              <a:rPr lang="en-US" altLang="zh-TW" b="1" dirty="0">
                <a:latin typeface="+mj-ea"/>
              </a:rPr>
              <a:t>HPA)</a:t>
            </a:r>
          </a:p>
          <a:p>
            <a:r>
              <a:rPr lang="zh-TW" altLang="en-US" b="1" dirty="0">
                <a:latin typeface="+mj-ea"/>
              </a:rPr>
              <a:t>目前設定溫度為</a:t>
            </a:r>
            <a:r>
              <a:rPr lang="en-US" altLang="zh-TW" b="1" dirty="0">
                <a:latin typeface="+mj-ea"/>
              </a:rPr>
              <a:t>65</a:t>
            </a:r>
            <a:r>
              <a:rPr lang="zh-TW" altLang="en-US" b="1" dirty="0">
                <a:latin typeface="+mj-ea"/>
              </a:rPr>
              <a:t>度，時間為</a:t>
            </a:r>
            <a:r>
              <a:rPr lang="en-US" altLang="zh-TW" b="1" dirty="0">
                <a:latin typeface="+mj-ea"/>
              </a:rPr>
              <a:t>1200</a:t>
            </a:r>
            <a:r>
              <a:rPr lang="zh-TW" altLang="en-US" b="1" dirty="0">
                <a:latin typeface="+mj-ea"/>
              </a:rPr>
              <a:t>秒。</a:t>
            </a:r>
            <a:endParaRPr lang="en-US" altLang="zh-TW" b="1" dirty="0">
              <a:latin typeface="+mj-ea"/>
            </a:endParaRP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6" t="10303" r="16546" b="13697"/>
          <a:stretch/>
        </p:blipFill>
        <p:spPr>
          <a:xfrm>
            <a:off x="5027944" y="2576440"/>
            <a:ext cx="2967645" cy="260604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6308732" y="2476880"/>
            <a:ext cx="606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√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6915562" y="2237886"/>
            <a:ext cx="1802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latin typeface="+mj-ea"/>
                <a:ea typeface="+mj-ea"/>
              </a:rPr>
              <a:t>(</a:t>
            </a:r>
            <a:r>
              <a:rPr lang="zh-TW" altLang="en-US" sz="1600" b="1" dirty="0">
                <a:latin typeface="+mj-ea"/>
                <a:ea typeface="+mj-ea"/>
              </a:rPr>
              <a:t>目前已改</a:t>
            </a:r>
            <a:r>
              <a:rPr lang="en-US" altLang="zh-TW" sz="1600" b="1" dirty="0">
                <a:latin typeface="+mj-ea"/>
                <a:ea typeface="+mj-ea"/>
              </a:rPr>
              <a:t>HPA)</a:t>
            </a:r>
            <a:endParaRPr lang="zh-TW" altLang="en-US" sz="16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0175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1076131" y="2769136"/>
            <a:ext cx="3520807" cy="696939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" name="圓角矩形 2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左槽為雙頻震盪槽，按下啟動會儲水</a:t>
              </a:r>
            </a:p>
          </p:txBody>
        </p:sp>
      </p:grpSp>
      <p:grpSp>
        <p:nvGrpSpPr>
          <p:cNvPr id="5" name="群組 4"/>
          <p:cNvGrpSpPr/>
          <p:nvPr/>
        </p:nvGrpSpPr>
        <p:grpSpPr>
          <a:xfrm rot="5400000">
            <a:off x="1767817" y="3517555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6" name="向右箭號 5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1076131" y="3843847"/>
            <a:ext cx="3198112" cy="700132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9" name="圓角矩形 8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放入水槽中，雙頻震盪將研磨可能造成之髒汙水漬清除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1" name="群組 10"/>
          <p:cNvGrpSpPr/>
          <p:nvPr/>
        </p:nvGrpSpPr>
        <p:grpSpPr>
          <a:xfrm>
            <a:off x="4445714" y="5127396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2" name="向右箭號 11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1076132" y="4882118"/>
            <a:ext cx="3153077" cy="770537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5" name="圓角矩形 14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震盪計時結束自動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Drain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水槽，取出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後放入中間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QDR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槽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7" name="群組 16"/>
          <p:cNvGrpSpPr/>
          <p:nvPr/>
        </p:nvGrpSpPr>
        <p:grpSpPr>
          <a:xfrm rot="5400000">
            <a:off x="1781875" y="4595459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8" name="向右箭號 17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4873154" y="4882118"/>
            <a:ext cx="3331508" cy="770537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1" name="圓角矩形 20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啟動後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NOZZLE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噴頭噴水並關閉水槽水閥</a:t>
              </a:r>
              <a:r>
                <a:rPr lang="en-US" altLang="zh-TW" sz="1600" b="1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Clean&amp;Overflow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前槽髒水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3" name="群組 22"/>
          <p:cNvGrpSpPr/>
          <p:nvPr/>
        </p:nvGrpSpPr>
        <p:grpSpPr>
          <a:xfrm rot="16200000">
            <a:off x="6413386" y="4539853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4" name="向右箭號 23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6" name="群組 25"/>
          <p:cNvGrpSpPr/>
          <p:nvPr/>
        </p:nvGrpSpPr>
        <p:grpSpPr>
          <a:xfrm>
            <a:off x="4873154" y="3695285"/>
            <a:ext cx="3331508" cy="798745"/>
            <a:chOff x="3168341" y="0"/>
            <a:chExt cx="1128947" cy="56264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7" name="圓角矩形 26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圓角矩形 12"/>
            <p:cNvSpPr txBox="1"/>
            <p:nvPr/>
          </p:nvSpPr>
          <p:spPr>
            <a:xfrm>
              <a:off x="3184238" y="51664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計時結束後放入最右方吹乾槽，啟動後會氣噴頭會照設定時間吹攝氏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65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度之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HPA(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原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N2)</a:t>
              </a:r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4873154" y="2417734"/>
            <a:ext cx="3331508" cy="889463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0" name="圓角矩形 29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將水快速烤乾避免水漬，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計時結束後，取出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EA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check</a:t>
              </a:r>
            </a:p>
          </p:txBody>
        </p:sp>
      </p:grpSp>
      <p:grpSp>
        <p:nvGrpSpPr>
          <p:cNvPr id="32" name="群組 31"/>
          <p:cNvGrpSpPr/>
          <p:nvPr/>
        </p:nvGrpSpPr>
        <p:grpSpPr>
          <a:xfrm rot="16200000">
            <a:off x="6413386" y="3342015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3" name="向右箭號 32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3783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884705" y="544495"/>
            <a:ext cx="3084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+mj-ea"/>
                <a:ea typeface="+mj-ea"/>
              </a:rPr>
              <a:t>三</a:t>
            </a:r>
            <a:r>
              <a:rPr lang="en-US" altLang="zh-TW" b="1" dirty="0">
                <a:latin typeface="+mj-ea"/>
                <a:ea typeface="+mj-ea"/>
              </a:rPr>
              <a:t>.</a:t>
            </a:r>
            <a:r>
              <a:rPr lang="zh-TW" altLang="en-US" b="1" dirty="0">
                <a:latin typeface="+mj-ea"/>
                <a:ea typeface="+mj-ea"/>
              </a:rPr>
              <a:t>總流程</a:t>
            </a:r>
          </a:p>
        </p:txBody>
      </p:sp>
      <p:grpSp>
        <p:nvGrpSpPr>
          <p:cNvPr id="4" name="群組 3"/>
          <p:cNvGrpSpPr/>
          <p:nvPr/>
        </p:nvGrpSpPr>
        <p:grpSpPr>
          <a:xfrm>
            <a:off x="909190" y="1058474"/>
            <a:ext cx="1637607" cy="542773"/>
            <a:chOff x="7287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9" name="圓角矩形 28"/>
            <p:cNvSpPr/>
            <p:nvPr/>
          </p:nvSpPr>
          <p:spPr>
            <a:xfrm>
              <a:off x="7287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圓角矩形 4"/>
            <p:cNvSpPr txBox="1"/>
            <p:nvPr/>
          </p:nvSpPr>
          <p:spPr>
            <a:xfrm>
              <a:off x="23184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產品至研磨站</a:t>
              </a:r>
            </a:p>
          </p:txBody>
        </p:sp>
      </p:grpSp>
      <p:grpSp>
        <p:nvGrpSpPr>
          <p:cNvPr id="5" name="群組 4"/>
          <p:cNvGrpSpPr/>
          <p:nvPr/>
        </p:nvGrpSpPr>
        <p:grpSpPr>
          <a:xfrm rot="5400000">
            <a:off x="1583568" y="1692738"/>
            <a:ext cx="239336" cy="279979"/>
            <a:chOff x="1249129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7" name="向右箭號 26"/>
            <p:cNvSpPr/>
            <p:nvPr/>
          </p:nvSpPr>
          <p:spPr>
            <a:xfrm>
              <a:off x="1249129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向右箭號 6"/>
            <p:cNvSpPr txBox="1"/>
            <p:nvPr/>
          </p:nvSpPr>
          <p:spPr>
            <a:xfrm>
              <a:off x="1249129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909190" y="2010441"/>
            <a:ext cx="2011680" cy="665333"/>
            <a:chOff x="1587814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5" name="圓角矩形 24"/>
            <p:cNvSpPr/>
            <p:nvPr/>
          </p:nvSpPr>
          <p:spPr>
            <a:xfrm>
              <a:off x="1587814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圓角矩形 8"/>
            <p:cNvSpPr txBox="1"/>
            <p:nvPr/>
          </p:nvSpPr>
          <p:spPr>
            <a:xfrm>
              <a:off x="1659756" y="33130"/>
              <a:ext cx="1002915" cy="49033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進貼膠機</a:t>
              </a:r>
              <a:endPara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晶面</a:t>
              </a:r>
              <a:r>
                <a:rPr lang="zh-TW" altLang="en-US" sz="1600" b="1" kern="12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貼膠</a:t>
              </a:r>
            </a:p>
          </p:txBody>
        </p:sp>
      </p:grpSp>
      <p:grpSp>
        <p:nvGrpSpPr>
          <p:cNvPr id="7" name="群組 6"/>
          <p:cNvGrpSpPr/>
          <p:nvPr/>
        </p:nvGrpSpPr>
        <p:grpSpPr>
          <a:xfrm rot="5400000">
            <a:off x="1583568" y="2732713"/>
            <a:ext cx="239336" cy="279979"/>
            <a:chOff x="2829656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3" name="向右箭號 22"/>
            <p:cNvSpPr/>
            <p:nvPr/>
          </p:nvSpPr>
          <p:spPr>
            <a:xfrm>
              <a:off x="2829656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向右箭號 10"/>
            <p:cNvSpPr txBox="1"/>
            <p:nvPr/>
          </p:nvSpPr>
          <p:spPr>
            <a:xfrm>
              <a:off x="2829656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909190" y="3075410"/>
            <a:ext cx="2878083" cy="542773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1" name="圓角矩形 20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貼完膠，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ADE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檢查貼膠有無脫落或未完整貼合之氣泡</a:t>
              </a:r>
            </a:p>
          </p:txBody>
        </p:sp>
      </p:grpSp>
      <p:grpSp>
        <p:nvGrpSpPr>
          <p:cNvPr id="9" name="群組 8"/>
          <p:cNvGrpSpPr/>
          <p:nvPr/>
        </p:nvGrpSpPr>
        <p:grpSpPr>
          <a:xfrm rot="5400000">
            <a:off x="1583568" y="3689362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9" name="向右箭號 18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909189" y="4946317"/>
            <a:ext cx="2673599" cy="542773"/>
            <a:chOff x="4748868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7" name="圓角矩形 16"/>
            <p:cNvSpPr/>
            <p:nvPr/>
          </p:nvSpPr>
          <p:spPr>
            <a:xfrm>
              <a:off x="4748868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圓角矩形 16"/>
            <p:cNvSpPr txBox="1"/>
            <p:nvPr/>
          </p:nvSpPr>
          <p:spPr>
            <a:xfrm>
              <a:off x="4764765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研磨後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EA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用轉平邊器確認晶圓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Edge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邊緣有無缺角</a:t>
              </a:r>
            </a:p>
          </p:txBody>
        </p:sp>
      </p:grpSp>
      <p:grpSp>
        <p:nvGrpSpPr>
          <p:cNvPr id="11" name="群組 10"/>
          <p:cNvGrpSpPr/>
          <p:nvPr/>
        </p:nvGrpSpPr>
        <p:grpSpPr>
          <a:xfrm rot="5400000">
            <a:off x="1583568" y="4622012"/>
            <a:ext cx="239336" cy="279979"/>
            <a:chOff x="5990710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5" name="向右箭號 14"/>
            <p:cNvSpPr/>
            <p:nvPr/>
          </p:nvSpPr>
          <p:spPr>
            <a:xfrm>
              <a:off x="5990710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向右箭號 18"/>
            <p:cNvSpPr txBox="1"/>
            <p:nvPr/>
          </p:nvSpPr>
          <p:spPr>
            <a:xfrm>
              <a:off x="5990710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5537777" y="4841604"/>
            <a:ext cx="2438283" cy="688825"/>
            <a:chOff x="6329395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3" name="圓角矩形 12"/>
            <p:cNvSpPr/>
            <p:nvPr/>
          </p:nvSpPr>
          <p:spPr>
            <a:xfrm>
              <a:off x="6329395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圓角矩形 20"/>
            <p:cNvSpPr txBox="1"/>
            <p:nvPr/>
          </p:nvSpPr>
          <p:spPr>
            <a:xfrm>
              <a:off x="6345291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撕完進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OSC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震盪第一槽超音波震盪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1" name="群組 30"/>
          <p:cNvGrpSpPr/>
          <p:nvPr/>
        </p:nvGrpSpPr>
        <p:grpSpPr>
          <a:xfrm>
            <a:off x="890075" y="4017819"/>
            <a:ext cx="2711828" cy="542773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2" name="圓角矩形 31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確認晶面膠帶無異常後</a:t>
              </a:r>
              <a:endParaRPr lang="en-US" altLang="zh-TW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進研磨機晶背研磨</a:t>
              </a:r>
            </a:p>
          </p:txBody>
        </p:sp>
      </p:grpSp>
      <p:grpSp>
        <p:nvGrpSpPr>
          <p:cNvPr id="34" name="群組 33"/>
          <p:cNvGrpSpPr/>
          <p:nvPr/>
        </p:nvGrpSpPr>
        <p:grpSpPr>
          <a:xfrm>
            <a:off x="2006652" y="5839285"/>
            <a:ext cx="239336" cy="279979"/>
            <a:chOff x="5990710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5" name="向右箭號 34"/>
            <p:cNvSpPr/>
            <p:nvPr/>
          </p:nvSpPr>
          <p:spPr>
            <a:xfrm>
              <a:off x="5990710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向右箭號 18"/>
            <p:cNvSpPr txBox="1"/>
            <p:nvPr/>
          </p:nvSpPr>
          <p:spPr>
            <a:xfrm>
              <a:off x="5990710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7" name="群組 36"/>
          <p:cNvGrpSpPr/>
          <p:nvPr/>
        </p:nvGrpSpPr>
        <p:grpSpPr>
          <a:xfrm rot="16200000">
            <a:off x="6888955" y="4514003"/>
            <a:ext cx="239336" cy="279979"/>
            <a:chOff x="5990710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8" name="向右箭號 37"/>
            <p:cNvSpPr/>
            <p:nvPr/>
          </p:nvSpPr>
          <p:spPr>
            <a:xfrm>
              <a:off x="5990710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9" name="向右箭號 18"/>
            <p:cNvSpPr txBox="1"/>
            <p:nvPr/>
          </p:nvSpPr>
          <p:spPr>
            <a:xfrm>
              <a:off x="5990710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0" name="群組 39"/>
          <p:cNvGrpSpPr/>
          <p:nvPr/>
        </p:nvGrpSpPr>
        <p:grpSpPr>
          <a:xfrm>
            <a:off x="5537777" y="1540194"/>
            <a:ext cx="2860397" cy="680802"/>
            <a:chOff x="6329395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1" name="圓角矩形 40"/>
            <p:cNvSpPr/>
            <p:nvPr/>
          </p:nvSpPr>
          <p:spPr>
            <a:xfrm>
              <a:off x="6329395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2" name="圓角矩形 20"/>
            <p:cNvSpPr txBox="1"/>
            <p:nvPr/>
          </p:nvSpPr>
          <p:spPr>
            <a:xfrm>
              <a:off x="6345292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EA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Check ok,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出貨待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QC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檢查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3" name="群組 42"/>
          <p:cNvGrpSpPr/>
          <p:nvPr/>
        </p:nvGrpSpPr>
        <p:grpSpPr>
          <a:xfrm rot="16200000">
            <a:off x="5737425" y="5803610"/>
            <a:ext cx="239336" cy="279979"/>
            <a:chOff x="5990710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4" name="向右箭號 43"/>
            <p:cNvSpPr/>
            <p:nvPr/>
          </p:nvSpPr>
          <p:spPr>
            <a:xfrm>
              <a:off x="5990710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5" name="向右箭號 18"/>
            <p:cNvSpPr txBox="1"/>
            <p:nvPr/>
          </p:nvSpPr>
          <p:spPr>
            <a:xfrm>
              <a:off x="5990710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6" name="群組 45"/>
          <p:cNvGrpSpPr/>
          <p:nvPr/>
        </p:nvGrpSpPr>
        <p:grpSpPr>
          <a:xfrm>
            <a:off x="2523738" y="5624414"/>
            <a:ext cx="2894122" cy="709723"/>
            <a:chOff x="6329395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7" name="圓角矩形 46"/>
            <p:cNvSpPr/>
            <p:nvPr/>
          </p:nvSpPr>
          <p:spPr>
            <a:xfrm>
              <a:off x="6329395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圓角矩形 20"/>
            <p:cNvSpPr txBox="1"/>
            <p:nvPr/>
          </p:nvSpPr>
          <p:spPr>
            <a:xfrm>
              <a:off x="6345291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Check 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無亮點後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撕膠機將膠帶撕除</a:t>
              </a:r>
            </a:p>
          </p:txBody>
        </p:sp>
      </p:grpSp>
      <p:grpSp>
        <p:nvGrpSpPr>
          <p:cNvPr id="49" name="群組 48"/>
          <p:cNvGrpSpPr/>
          <p:nvPr/>
        </p:nvGrpSpPr>
        <p:grpSpPr>
          <a:xfrm>
            <a:off x="5544808" y="3771249"/>
            <a:ext cx="2438283" cy="708910"/>
            <a:chOff x="6329395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50" name="圓角矩形 49"/>
            <p:cNvSpPr/>
            <p:nvPr/>
          </p:nvSpPr>
          <p:spPr>
            <a:xfrm>
              <a:off x="6329395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1" name="圓角矩形 20"/>
            <p:cNvSpPr txBox="1"/>
            <p:nvPr/>
          </p:nvSpPr>
          <p:spPr>
            <a:xfrm>
              <a:off x="6345291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震盪後進第二槽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QDR 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噴水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Overflow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清洗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2" name="群組 51"/>
          <p:cNvGrpSpPr/>
          <p:nvPr/>
        </p:nvGrpSpPr>
        <p:grpSpPr>
          <a:xfrm rot="16200000">
            <a:off x="6872198" y="3414372"/>
            <a:ext cx="239336" cy="279979"/>
            <a:chOff x="5990710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53" name="向右箭號 52"/>
            <p:cNvSpPr/>
            <p:nvPr/>
          </p:nvSpPr>
          <p:spPr>
            <a:xfrm>
              <a:off x="5990710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4" name="向右箭號 18"/>
            <p:cNvSpPr txBox="1"/>
            <p:nvPr/>
          </p:nvSpPr>
          <p:spPr>
            <a:xfrm>
              <a:off x="5990710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5" name="群組 54"/>
          <p:cNvGrpSpPr/>
          <p:nvPr/>
        </p:nvGrpSpPr>
        <p:grpSpPr>
          <a:xfrm>
            <a:off x="5544808" y="2628564"/>
            <a:ext cx="2438283" cy="708910"/>
            <a:chOff x="6329395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56" name="圓角矩形 55"/>
            <p:cNvSpPr/>
            <p:nvPr/>
          </p:nvSpPr>
          <p:spPr>
            <a:xfrm>
              <a:off x="6329395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7" name="圓角矩形 20"/>
            <p:cNvSpPr txBox="1"/>
            <p:nvPr/>
          </p:nvSpPr>
          <p:spPr>
            <a:xfrm>
              <a:off x="6345291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清洗後進吹乾槽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65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度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HPA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水氣烤乾</a:t>
              </a:r>
            </a:p>
          </p:txBody>
        </p:sp>
      </p:grpSp>
      <p:grpSp>
        <p:nvGrpSpPr>
          <p:cNvPr id="58" name="群組 57"/>
          <p:cNvGrpSpPr/>
          <p:nvPr/>
        </p:nvGrpSpPr>
        <p:grpSpPr>
          <a:xfrm rot="16200000">
            <a:off x="6888956" y="2282946"/>
            <a:ext cx="239336" cy="279979"/>
            <a:chOff x="5990710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59" name="向右箭號 58"/>
            <p:cNvSpPr/>
            <p:nvPr/>
          </p:nvSpPr>
          <p:spPr>
            <a:xfrm>
              <a:off x="5990710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0" name="向右箭號 18"/>
            <p:cNvSpPr txBox="1"/>
            <p:nvPr/>
          </p:nvSpPr>
          <p:spPr>
            <a:xfrm>
              <a:off x="5990710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2819399" y="1009040"/>
            <a:ext cx="26623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+mj-ea"/>
                <a:ea typeface="+mj-ea"/>
              </a:rPr>
              <a:t>註</a:t>
            </a:r>
            <a:r>
              <a:rPr lang="en-US" altLang="zh-TW" dirty="0">
                <a:latin typeface="+mj-ea"/>
                <a:ea typeface="+mj-ea"/>
              </a:rPr>
              <a:t>:</a:t>
            </a:r>
            <a:r>
              <a:rPr lang="zh-TW" altLang="en-US" dirty="0">
                <a:latin typeface="+mj-ea"/>
                <a:ea typeface="+mj-ea"/>
              </a:rPr>
              <a:t> 總流程 進研磨站至出貨共做 </a:t>
            </a:r>
            <a:r>
              <a:rPr lang="en-US" altLang="zh-TW" dirty="0">
                <a:latin typeface="+mj-ea"/>
                <a:ea typeface="+mj-ea"/>
              </a:rPr>
              <a:t>5</a:t>
            </a:r>
            <a:r>
              <a:rPr lang="zh-TW" altLang="en-US" dirty="0">
                <a:latin typeface="+mj-ea"/>
                <a:ea typeface="+mj-ea"/>
              </a:rPr>
              <a:t> 次的</a:t>
            </a:r>
            <a:r>
              <a:rPr lang="en-US" altLang="zh-TW" dirty="0">
                <a:latin typeface="+mj-ea"/>
                <a:ea typeface="+mj-ea"/>
              </a:rPr>
              <a:t>Cassette </a:t>
            </a:r>
            <a:r>
              <a:rPr lang="zh-TW" altLang="en-US" dirty="0">
                <a:latin typeface="+mj-ea"/>
                <a:ea typeface="+mj-ea"/>
              </a:rPr>
              <a:t>晶州轉換。</a:t>
            </a:r>
          </a:p>
        </p:txBody>
      </p:sp>
    </p:spTree>
    <p:extLst>
      <p:ext uri="{BB962C8B-B14F-4D97-AF65-F5344CB8AC3E}">
        <p14:creationId xmlns:p14="http://schemas.microsoft.com/office/powerpoint/2010/main" val="33254107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884705" y="544495"/>
            <a:ext cx="3084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+mj-ea"/>
                <a:ea typeface="+mj-ea"/>
              </a:rPr>
              <a:t>總流程站別</a:t>
            </a:r>
          </a:p>
        </p:txBody>
      </p:sp>
      <p:sp>
        <p:nvSpPr>
          <p:cNvPr id="3" name="矩形 2"/>
          <p:cNvSpPr/>
          <p:nvPr/>
        </p:nvSpPr>
        <p:spPr>
          <a:xfrm>
            <a:off x="785003" y="2130725"/>
            <a:ext cx="1354347" cy="7159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9950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WAT</a:t>
            </a:r>
            <a:endParaRPr lang="zh-TW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" name="向右箭號 3"/>
          <p:cNvSpPr/>
          <p:nvPr/>
        </p:nvSpPr>
        <p:spPr>
          <a:xfrm>
            <a:off x="2258501" y="2316192"/>
            <a:ext cx="336430" cy="3450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714080" y="2130724"/>
            <a:ext cx="3496939" cy="7159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9951~9954</a:t>
            </a:r>
          </a:p>
          <a:p>
            <a:pPr algn="ctr"/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貼膠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研磨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撕膠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震盪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烘烤</a:t>
            </a:r>
          </a:p>
        </p:txBody>
      </p:sp>
      <p:sp>
        <p:nvSpPr>
          <p:cNvPr id="6" name="向右箭號 5"/>
          <p:cNvSpPr/>
          <p:nvPr/>
        </p:nvSpPr>
        <p:spPr>
          <a:xfrm>
            <a:off x="6330168" y="2316192"/>
            <a:ext cx="336430" cy="3450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785747" y="2130724"/>
            <a:ext cx="1228193" cy="7159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9962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QC</a:t>
            </a:r>
            <a:endParaRPr lang="zh-TW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8" name="上彎箭號 7"/>
          <p:cNvSpPr/>
          <p:nvPr/>
        </p:nvSpPr>
        <p:spPr>
          <a:xfrm rot="5400000">
            <a:off x="994194" y="3521733"/>
            <a:ext cx="1143000" cy="50896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1917757" y="3891085"/>
            <a:ext cx="1757096" cy="7159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801</a:t>
            </a:r>
          </a:p>
          <a:p>
            <a:pPr algn="ctr"/>
            <a:r>
              <a:rPr lang="en-US" altLang="zh-TW" b="1" dirty="0" err="1">
                <a:solidFill>
                  <a:schemeClr val="tx1"/>
                </a:solidFill>
                <a:latin typeface="+mj-ea"/>
                <a:ea typeface="+mj-ea"/>
              </a:rPr>
              <a:t>Nuvoton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 OQC</a:t>
            </a:r>
            <a:endParaRPr lang="zh-TW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785003" y="3204713"/>
            <a:ext cx="430887" cy="16692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z="1600">
                <a:latin typeface="+mj-ea"/>
                <a:ea typeface="+mj-ea"/>
              </a:rPr>
              <a:t>研磨代工流程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471486" y="4607077"/>
            <a:ext cx="1397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Grid OEM flow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13" name="上彎箭號 12"/>
          <p:cNvSpPr/>
          <p:nvPr/>
        </p:nvSpPr>
        <p:spPr>
          <a:xfrm rot="5400000">
            <a:off x="2345523" y="4749520"/>
            <a:ext cx="498816" cy="50896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3018697" y="4802037"/>
            <a:ext cx="4572548" cy="7159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802~807</a:t>
            </a:r>
          </a:p>
          <a:p>
            <a:pPr algn="ctr"/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敦南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IQC/</a:t>
            </a:r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貼膠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研磨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撕膠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厚度量測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/OQC</a:t>
            </a:r>
            <a:endParaRPr lang="zh-TW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" name="向上箭號 15"/>
          <p:cNvSpPr/>
          <p:nvPr/>
        </p:nvSpPr>
        <p:spPr>
          <a:xfrm>
            <a:off x="7125419" y="3088257"/>
            <a:ext cx="274424" cy="151882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7375801" y="3170779"/>
            <a:ext cx="430887" cy="16692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z="1600">
                <a:latin typeface="+mj-ea"/>
                <a:ea typeface="+mj-ea"/>
              </a:rPr>
              <a:t>研磨代工流程</a:t>
            </a:r>
          </a:p>
        </p:txBody>
      </p:sp>
      <p:sp>
        <p:nvSpPr>
          <p:cNvPr id="18" name="文字方塊 17"/>
          <p:cNvSpPr txBox="1"/>
          <p:nvPr/>
        </p:nvSpPr>
        <p:spPr>
          <a:xfrm>
            <a:off x="7650225" y="3891085"/>
            <a:ext cx="1397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Grid OEM flow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19" name="向右箭號 18"/>
          <p:cNvSpPr/>
          <p:nvPr/>
        </p:nvSpPr>
        <p:spPr>
          <a:xfrm rot="16200000">
            <a:off x="7235131" y="1712468"/>
            <a:ext cx="329424" cy="3121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6785747" y="890348"/>
            <a:ext cx="1228193" cy="7159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CP</a:t>
            </a:r>
            <a:r>
              <a:rPr lang="zh-TW" altLang="en-US" b="1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TEST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  <a:latin typeface="+mj-ea"/>
                <a:ea typeface="+mj-ea"/>
              </a:rPr>
              <a:t>R100</a:t>
            </a:r>
            <a:endParaRPr lang="zh-TW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2383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014153" y="914401"/>
            <a:ext cx="3724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+mj-ea"/>
                <a:ea typeface="+mj-ea"/>
              </a:rPr>
              <a:t>一</a:t>
            </a:r>
            <a:r>
              <a:rPr lang="en-US" altLang="zh-TW" b="1" dirty="0">
                <a:latin typeface="+mj-ea"/>
                <a:ea typeface="+mj-ea"/>
              </a:rPr>
              <a:t>.</a:t>
            </a:r>
            <a:r>
              <a:rPr lang="zh-TW" altLang="en-US" b="1" dirty="0">
                <a:latin typeface="+mj-ea"/>
                <a:ea typeface="+mj-ea"/>
              </a:rPr>
              <a:t>主要機台</a:t>
            </a:r>
            <a:endParaRPr lang="en-US" altLang="zh-TW" b="1" dirty="0">
              <a:latin typeface="+mj-ea"/>
              <a:ea typeface="+mj-ea"/>
            </a:endParaRPr>
          </a:p>
          <a:p>
            <a:endParaRPr lang="zh-TW" altLang="en-US" b="1" dirty="0">
              <a:latin typeface="+mj-ea"/>
              <a:ea typeface="+mj-ea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138844" y="1803862"/>
            <a:ext cx="53783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1.PASTE</a:t>
            </a:r>
            <a:r>
              <a:rPr lang="zh-TW" altLang="en-US" dirty="0">
                <a:latin typeface="+mj-ea"/>
                <a:ea typeface="+mj-ea"/>
              </a:rPr>
              <a:t> 貼膠機 </a:t>
            </a:r>
            <a:r>
              <a:rPr lang="en-US" altLang="zh-TW" dirty="0">
                <a:latin typeface="+mj-ea"/>
                <a:ea typeface="+mj-ea"/>
              </a:rPr>
              <a:t>(NITTO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DR8500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III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&amp;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DR8500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II)</a:t>
            </a:r>
          </a:p>
          <a:p>
            <a:r>
              <a:rPr lang="en-US" altLang="zh-TW" dirty="0">
                <a:latin typeface="+mj-ea"/>
                <a:ea typeface="+mj-ea"/>
              </a:rPr>
              <a:t>2.</a:t>
            </a:r>
            <a:r>
              <a:rPr lang="en-US" altLang="zh-TW" dirty="0">
                <a:latin typeface="+mj-ea"/>
              </a:rPr>
              <a:t>GRD</a:t>
            </a:r>
            <a:r>
              <a:rPr lang="zh-TW" altLang="en-US" dirty="0">
                <a:latin typeface="+mj-ea"/>
              </a:rPr>
              <a:t> 研磨機 </a:t>
            </a:r>
            <a:r>
              <a:rPr lang="en-US" altLang="zh-TW" dirty="0">
                <a:latin typeface="+mj-ea"/>
              </a:rPr>
              <a:t>(DISCO</a:t>
            </a:r>
            <a:r>
              <a:rPr lang="zh-TW" altLang="en-US" dirty="0">
                <a:latin typeface="+mj-ea"/>
              </a:rPr>
              <a:t> </a:t>
            </a:r>
            <a:r>
              <a:rPr lang="en-US" altLang="zh-TW" dirty="0">
                <a:latin typeface="+mj-ea"/>
              </a:rPr>
              <a:t>DFG</a:t>
            </a:r>
            <a:r>
              <a:rPr lang="zh-TW" altLang="en-US" dirty="0">
                <a:latin typeface="+mj-ea"/>
              </a:rPr>
              <a:t> </a:t>
            </a:r>
            <a:r>
              <a:rPr lang="en-US" altLang="zh-TW" dirty="0">
                <a:latin typeface="+mj-ea"/>
              </a:rPr>
              <a:t>840(DFG841)</a:t>
            </a:r>
            <a:r>
              <a:rPr lang="zh-TW" altLang="en-US" dirty="0">
                <a:latin typeface="+mj-ea"/>
              </a:rPr>
              <a:t> </a:t>
            </a:r>
            <a:r>
              <a:rPr lang="en-US" altLang="zh-TW" dirty="0">
                <a:latin typeface="+mj-ea"/>
              </a:rPr>
              <a:t>)</a:t>
            </a:r>
          </a:p>
          <a:p>
            <a:r>
              <a:rPr lang="en-US" altLang="zh-TW" dirty="0">
                <a:latin typeface="+mj-ea"/>
              </a:rPr>
              <a:t>3.RIP</a:t>
            </a:r>
            <a:r>
              <a:rPr lang="zh-TW" altLang="en-US" dirty="0">
                <a:latin typeface="+mj-ea"/>
              </a:rPr>
              <a:t> 撕膠機 </a:t>
            </a:r>
            <a:r>
              <a:rPr lang="en-US" altLang="zh-TW" dirty="0">
                <a:latin typeface="+mj-ea"/>
              </a:rPr>
              <a:t>(NITTO</a:t>
            </a:r>
            <a:r>
              <a:rPr lang="zh-TW" altLang="en-US" dirty="0">
                <a:latin typeface="+mj-ea"/>
              </a:rPr>
              <a:t> </a:t>
            </a:r>
            <a:r>
              <a:rPr lang="en-US" altLang="zh-TW" dirty="0">
                <a:latin typeface="+mj-ea"/>
              </a:rPr>
              <a:t>HR8500</a:t>
            </a:r>
            <a:r>
              <a:rPr lang="zh-TW" altLang="en-US" dirty="0">
                <a:latin typeface="+mj-ea"/>
              </a:rPr>
              <a:t> </a:t>
            </a:r>
            <a:r>
              <a:rPr lang="en-US" altLang="zh-TW" dirty="0">
                <a:latin typeface="+mj-ea"/>
              </a:rPr>
              <a:t>III)</a:t>
            </a:r>
          </a:p>
          <a:p>
            <a:r>
              <a:rPr lang="en-US" altLang="zh-TW" dirty="0">
                <a:latin typeface="+mj-ea"/>
                <a:ea typeface="+mj-ea"/>
              </a:rPr>
              <a:t>4.ADE</a:t>
            </a:r>
            <a:r>
              <a:rPr lang="zh-TW" altLang="en-US" dirty="0">
                <a:latin typeface="+mj-ea"/>
                <a:ea typeface="+mj-ea"/>
              </a:rPr>
              <a:t> 厚度量測儀 </a:t>
            </a:r>
            <a:r>
              <a:rPr lang="en-US" altLang="zh-TW" dirty="0">
                <a:latin typeface="+mj-ea"/>
                <a:ea typeface="+mj-ea"/>
              </a:rPr>
              <a:t>(OLYMPUS)</a:t>
            </a:r>
          </a:p>
          <a:p>
            <a:r>
              <a:rPr lang="en-US" altLang="zh-TW" dirty="0">
                <a:latin typeface="+mj-ea"/>
                <a:ea typeface="+mj-ea"/>
              </a:rPr>
              <a:t>5.OSC</a:t>
            </a:r>
            <a:r>
              <a:rPr lang="zh-TW" altLang="en-US" dirty="0">
                <a:latin typeface="+mj-ea"/>
                <a:ea typeface="+mj-ea"/>
              </a:rPr>
              <a:t> 震盪吹乾槽 </a:t>
            </a:r>
            <a:r>
              <a:rPr lang="en-US" altLang="zh-TW" dirty="0">
                <a:latin typeface="+mj-ea"/>
                <a:ea typeface="+mj-ea"/>
              </a:rPr>
              <a:t>(</a:t>
            </a:r>
            <a:r>
              <a:rPr lang="zh-TW" altLang="en-US" dirty="0">
                <a:latin typeface="+mj-ea"/>
                <a:ea typeface="+mj-ea"/>
              </a:rPr>
              <a:t>禾邑</a:t>
            </a:r>
            <a:r>
              <a:rPr lang="en-US" altLang="zh-TW" dirty="0">
                <a:latin typeface="+mj-ea"/>
                <a:ea typeface="+mj-ea"/>
              </a:rPr>
              <a:t>)</a:t>
            </a:r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11048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984006" y="612378"/>
            <a:ext cx="2947914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500" b="1" dirty="0">
                <a:latin typeface="+mj-ea"/>
                <a:ea typeface="+mj-ea"/>
              </a:rPr>
              <a:t>二</a:t>
            </a:r>
            <a:r>
              <a:rPr lang="en-US" altLang="zh-TW" sz="2500" b="1" dirty="0">
                <a:latin typeface="+mj-ea"/>
                <a:ea typeface="+mj-ea"/>
              </a:rPr>
              <a:t>.</a:t>
            </a:r>
            <a:r>
              <a:rPr lang="zh-TW" altLang="en-US" sz="2500" b="1" dirty="0">
                <a:latin typeface="+mj-ea"/>
                <a:ea typeface="+mj-ea"/>
              </a:rPr>
              <a:t>機台說明</a:t>
            </a:r>
            <a:endParaRPr lang="en-US" altLang="zh-TW" sz="2500" b="1" dirty="0">
              <a:latin typeface="+mj-ea"/>
              <a:ea typeface="+mj-ea"/>
            </a:endParaRPr>
          </a:p>
          <a:p>
            <a:endParaRPr lang="zh-TW" altLang="en-US" b="1" dirty="0">
              <a:latin typeface="+mj-ea"/>
              <a:ea typeface="+mj-ea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984006" y="1017336"/>
            <a:ext cx="634261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Paste 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貼膠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9951</a:t>
            </a:r>
          </a:p>
          <a:p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機種名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:Wafer Protection Tape Applicator)</a:t>
            </a:r>
          </a:p>
          <a:p>
            <a:r>
              <a:rPr lang="en-US" altLang="zh-TW" b="1" dirty="0">
                <a:latin typeface="+mj-ea"/>
                <a:ea typeface="+mj-ea"/>
              </a:rPr>
              <a:t>(1)</a:t>
            </a:r>
            <a:r>
              <a:rPr lang="zh-TW" altLang="en-US" b="1" dirty="0">
                <a:latin typeface="+mj-ea"/>
                <a:ea typeface="+mj-ea"/>
              </a:rPr>
              <a:t>功能</a:t>
            </a:r>
            <a:r>
              <a:rPr lang="en-US" altLang="zh-TW" b="1" dirty="0">
                <a:latin typeface="+mj-ea"/>
                <a:ea typeface="+mj-ea"/>
              </a:rPr>
              <a:t>:</a:t>
            </a:r>
            <a:r>
              <a:rPr lang="zh-TW" altLang="en-US" b="1" dirty="0">
                <a:latin typeface="+mj-ea"/>
                <a:ea typeface="+mj-ea"/>
              </a:rPr>
              <a:t> </a:t>
            </a:r>
            <a:endParaRPr lang="en-US" altLang="zh-TW" b="1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使用膠帶將晶面保護住，讓下一步研磨步驟不回造成</a:t>
            </a:r>
            <a:r>
              <a:rPr lang="zh-TW" altLang="en-US" sz="1600" b="1" dirty="0">
                <a:latin typeface="+mj-ea"/>
                <a:ea typeface="+mj-ea"/>
              </a:rPr>
              <a:t>晶面</a:t>
            </a:r>
            <a:r>
              <a:rPr lang="zh-TW" altLang="en-US" sz="1600" dirty="0">
                <a:latin typeface="+mj-ea"/>
                <a:ea typeface="+mj-ea"/>
              </a:rPr>
              <a:t>有任何髒汙或刮傷風險。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(2).</a:t>
            </a:r>
            <a:r>
              <a:rPr lang="zh-TW" altLang="en-US" b="1" dirty="0">
                <a:latin typeface="+mj-ea"/>
                <a:ea typeface="+mj-ea"/>
              </a:rPr>
              <a:t>需晶舟轉換</a:t>
            </a:r>
            <a:endParaRPr lang="en-US" altLang="zh-TW" b="1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需晶舟轉換使用貼膠機專屬</a:t>
            </a:r>
            <a:r>
              <a:rPr lang="en-US" altLang="zh-TW" sz="1600" dirty="0">
                <a:latin typeface="+mj-ea"/>
                <a:ea typeface="+mj-ea"/>
              </a:rPr>
              <a:t>PP</a:t>
            </a:r>
            <a:r>
              <a:rPr lang="zh-TW" altLang="en-US" sz="1600" dirty="0">
                <a:latin typeface="+mj-ea"/>
                <a:ea typeface="+mj-ea"/>
              </a:rPr>
              <a:t>塑膠 </a:t>
            </a:r>
            <a:r>
              <a:rPr lang="en-US" altLang="zh-TW" sz="1600" dirty="0">
                <a:latin typeface="+mj-ea"/>
                <a:ea typeface="+mj-ea"/>
              </a:rPr>
              <a:t>cassette,</a:t>
            </a:r>
            <a:r>
              <a:rPr lang="zh-TW" altLang="en-US" sz="1600" dirty="0">
                <a:latin typeface="+mj-ea"/>
                <a:ea typeface="+mj-ea"/>
              </a:rPr>
              <a:t>有</a:t>
            </a:r>
            <a:r>
              <a:rPr lang="en-US" altLang="zh-TW" sz="1600" dirty="0">
                <a:latin typeface="+mj-ea"/>
                <a:ea typeface="+mj-ea"/>
              </a:rPr>
              <a:t>A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B</a:t>
            </a:r>
            <a:r>
              <a:rPr lang="zh-TW" altLang="en-US" sz="1600" dirty="0">
                <a:latin typeface="+mj-ea"/>
                <a:ea typeface="+mj-ea"/>
              </a:rPr>
              <a:t>兩個</a:t>
            </a:r>
            <a:r>
              <a:rPr lang="en-US" altLang="zh-TW" sz="1600" dirty="0">
                <a:latin typeface="+mj-ea"/>
                <a:ea typeface="+mj-ea"/>
              </a:rPr>
              <a:t>Load stage</a:t>
            </a:r>
            <a:r>
              <a:rPr lang="zh-TW" altLang="en-US" sz="1600" dirty="0">
                <a:latin typeface="+mj-ea"/>
                <a:ea typeface="+mj-ea"/>
              </a:rPr>
              <a:t>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(3).</a:t>
            </a:r>
            <a:r>
              <a:rPr lang="zh-TW" altLang="en-US" b="1" dirty="0">
                <a:latin typeface="+mj-ea"/>
                <a:ea typeface="+mj-ea"/>
              </a:rPr>
              <a:t>使用膠帶之型號</a:t>
            </a:r>
            <a:endParaRPr lang="en-US" altLang="zh-TW" b="1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三井化學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en-US" altLang="zh-TW" sz="1600" dirty="0">
                <a:latin typeface="+mj-ea"/>
                <a:ea typeface="+mj-ea"/>
              </a:rPr>
              <a:t>SB-205S-CN-R2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,</a:t>
            </a:r>
            <a:r>
              <a:rPr lang="zh-TW" altLang="en-US" sz="1600" dirty="0">
                <a:latin typeface="+mj-ea"/>
                <a:ea typeface="+mj-ea"/>
              </a:rPr>
              <a:t>規格 膠帶寬</a:t>
            </a:r>
            <a:r>
              <a:rPr lang="en-US" altLang="zh-TW" sz="1600" dirty="0">
                <a:latin typeface="+mj-ea"/>
                <a:ea typeface="+mj-ea"/>
              </a:rPr>
              <a:t>180mm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,</a:t>
            </a:r>
            <a:r>
              <a:rPr lang="zh-TW" altLang="en-US" sz="1600" dirty="0">
                <a:latin typeface="+mj-ea"/>
                <a:ea typeface="+mj-ea"/>
              </a:rPr>
              <a:t>總長</a:t>
            </a:r>
            <a:r>
              <a:rPr lang="en-US" altLang="zh-TW" sz="1600" dirty="0">
                <a:latin typeface="+mj-ea"/>
                <a:ea typeface="+mj-ea"/>
              </a:rPr>
              <a:t>100M</a:t>
            </a:r>
          </a:p>
          <a:p>
            <a:r>
              <a:rPr lang="en-US" altLang="zh-TW" b="1" dirty="0">
                <a:latin typeface="+mj-ea"/>
                <a:ea typeface="+mj-ea"/>
              </a:rPr>
              <a:t>(4).</a:t>
            </a:r>
            <a:r>
              <a:rPr lang="zh-TW" altLang="en-US" b="1" dirty="0">
                <a:latin typeface="+mj-ea"/>
                <a:ea typeface="+mj-ea"/>
              </a:rPr>
              <a:t>貼膠後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en-US" altLang="zh-TW" sz="1600" dirty="0">
                <a:latin typeface="+mj-ea"/>
                <a:ea typeface="+mj-ea"/>
              </a:rPr>
              <a:t>(a)</a:t>
            </a:r>
            <a:r>
              <a:rPr lang="zh-TW" altLang="en-US" sz="1600" dirty="0">
                <a:latin typeface="+mj-ea"/>
                <a:ea typeface="+mj-ea"/>
              </a:rPr>
              <a:t>使用平邊器，平邊向下對齊</a:t>
            </a:r>
            <a:r>
              <a:rPr lang="en-US" altLang="zh-TW" sz="1600" dirty="0">
                <a:latin typeface="+mj-ea"/>
                <a:ea typeface="+mj-ea"/>
              </a:rPr>
              <a:t>.</a:t>
            </a:r>
          </a:p>
          <a:p>
            <a:r>
              <a:rPr lang="en-US" altLang="zh-TW" sz="1600" dirty="0">
                <a:latin typeface="+mj-ea"/>
                <a:ea typeface="+mj-ea"/>
              </a:rPr>
              <a:t>(b)</a:t>
            </a:r>
            <a:r>
              <a:rPr lang="zh-TW" altLang="en-US" sz="1600" dirty="0">
                <a:latin typeface="+mj-ea"/>
                <a:ea typeface="+mj-ea"/>
              </a:rPr>
              <a:t>旋轉</a:t>
            </a:r>
            <a:r>
              <a:rPr lang="en-US" altLang="zh-TW" sz="1600" dirty="0">
                <a:latin typeface="+mj-ea"/>
                <a:ea typeface="+mj-ea"/>
              </a:rPr>
              <a:t>2</a:t>
            </a:r>
            <a:r>
              <a:rPr lang="zh-TW" altLang="en-US" sz="1600" dirty="0">
                <a:latin typeface="+mj-ea"/>
                <a:ea typeface="+mj-ea"/>
              </a:rPr>
              <a:t>圈檢查研磨後</a:t>
            </a:r>
            <a:r>
              <a:rPr lang="en-US" altLang="zh-TW" sz="1600" dirty="0">
                <a:latin typeface="+mj-ea"/>
                <a:ea typeface="+mj-ea"/>
              </a:rPr>
              <a:t>(</a:t>
            </a:r>
            <a:r>
              <a:rPr lang="zh-TW" altLang="en-US" sz="1600" dirty="0">
                <a:latin typeface="+mj-ea"/>
                <a:ea typeface="+mj-ea"/>
              </a:rPr>
              <a:t>撕膠後</a:t>
            </a:r>
            <a:r>
              <a:rPr lang="en-US" altLang="zh-TW" sz="1600" dirty="0">
                <a:latin typeface="+mj-ea"/>
                <a:ea typeface="+mj-ea"/>
              </a:rPr>
              <a:t>)Wafer</a:t>
            </a:r>
            <a:r>
              <a:rPr lang="zh-TW" altLang="en-US" sz="1600" dirty="0">
                <a:latin typeface="+mj-ea"/>
                <a:ea typeface="+mj-ea"/>
              </a:rPr>
              <a:t>邊緣是否有缺角、</a:t>
            </a:r>
            <a:r>
              <a:rPr lang="en-US" altLang="zh-TW" sz="1600" dirty="0">
                <a:latin typeface="+mj-ea"/>
                <a:ea typeface="+mj-ea"/>
              </a:rPr>
              <a:t>Wafer</a:t>
            </a:r>
            <a:r>
              <a:rPr lang="zh-TW" altLang="en-US" sz="1600" dirty="0">
                <a:latin typeface="+mj-ea"/>
                <a:ea typeface="+mj-ea"/>
              </a:rPr>
              <a:t>破片、貼膠後</a:t>
            </a:r>
            <a:r>
              <a:rPr lang="en-US" altLang="zh-TW" sz="1600" dirty="0">
                <a:latin typeface="+mj-ea"/>
                <a:ea typeface="+mj-ea"/>
              </a:rPr>
              <a:t>Wafer</a:t>
            </a:r>
            <a:r>
              <a:rPr lang="zh-TW" altLang="en-US" sz="1600" dirty="0">
                <a:latin typeface="+mj-ea"/>
                <a:ea typeface="+mj-ea"/>
              </a:rPr>
              <a:t>晶面上是否有異物附著、</a:t>
            </a:r>
            <a:r>
              <a:rPr lang="en-US" altLang="zh-TW" sz="1600" dirty="0">
                <a:latin typeface="+mj-ea"/>
                <a:ea typeface="+mj-ea"/>
              </a:rPr>
              <a:t>Wafer</a:t>
            </a:r>
            <a:r>
              <a:rPr lang="zh-TW" altLang="en-US" sz="1600" dirty="0">
                <a:latin typeface="+mj-ea"/>
                <a:ea typeface="+mj-ea"/>
              </a:rPr>
              <a:t>是否貼膠不完全</a:t>
            </a:r>
            <a:r>
              <a:rPr lang="en-US" altLang="zh-TW" sz="1600" dirty="0">
                <a:latin typeface="+mj-ea"/>
                <a:ea typeface="+mj-ea"/>
              </a:rPr>
              <a:t>(</a:t>
            </a:r>
            <a:r>
              <a:rPr lang="zh-TW" altLang="en-US" sz="1600" dirty="0">
                <a:latin typeface="+mj-ea"/>
                <a:ea typeface="+mj-ea"/>
              </a:rPr>
              <a:t>貼一半或未貼膠</a:t>
            </a:r>
            <a:r>
              <a:rPr lang="en-US" altLang="zh-TW" sz="1600" dirty="0">
                <a:latin typeface="+mj-ea"/>
                <a:ea typeface="+mj-ea"/>
              </a:rPr>
              <a:t>)</a:t>
            </a:r>
          </a:p>
          <a:p>
            <a:r>
              <a:rPr lang="en-US" altLang="zh-TW" sz="1600" dirty="0">
                <a:latin typeface="+mj-ea"/>
                <a:ea typeface="+mj-ea"/>
              </a:rPr>
              <a:t>(c)</a:t>
            </a:r>
            <a:r>
              <a:rPr lang="zh-TW" altLang="en-US" sz="1600" dirty="0">
                <a:latin typeface="+mj-ea"/>
                <a:ea typeface="+mj-ea"/>
              </a:rPr>
              <a:t>利用</a:t>
            </a:r>
            <a:r>
              <a:rPr lang="en-US" altLang="zh-TW" sz="1600" dirty="0">
                <a:latin typeface="+mj-ea"/>
                <a:ea typeface="+mj-ea"/>
              </a:rPr>
              <a:t>ADE</a:t>
            </a:r>
            <a:r>
              <a:rPr lang="zh-TW" altLang="en-US" sz="1600" dirty="0">
                <a:latin typeface="+mj-ea"/>
                <a:ea typeface="+mj-ea"/>
              </a:rPr>
              <a:t>機台檢查</a:t>
            </a:r>
            <a:r>
              <a:rPr lang="en-US" altLang="zh-TW" sz="1600" dirty="0">
                <a:latin typeface="+mj-ea"/>
                <a:ea typeface="+mj-ea"/>
              </a:rPr>
              <a:t>Wafer</a:t>
            </a:r>
            <a:r>
              <a:rPr lang="zh-TW" altLang="en-US" sz="1600" dirty="0">
                <a:latin typeface="+mj-ea"/>
                <a:ea typeface="+mj-ea"/>
              </a:rPr>
              <a:t>的膠帶是否平整、是否有氣泡、晶邊不規則面。</a:t>
            </a:r>
            <a:endParaRPr lang="en-US" altLang="zh-TW" sz="1600" dirty="0">
              <a:latin typeface="+mj-ea"/>
              <a:ea typeface="+mj-ea"/>
            </a:endParaRPr>
          </a:p>
          <a:p>
            <a:endParaRPr lang="en-US" altLang="zh-TW" dirty="0">
              <a:latin typeface="+mj-ea"/>
              <a:ea typeface="+mj-ea"/>
            </a:endParaRPr>
          </a:p>
          <a:p>
            <a:pPr marL="342900" indent="-342900">
              <a:buAutoNum type="arabicPeriod" startAt="2"/>
            </a:pPr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99936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1175884" y="1865008"/>
            <a:ext cx="3086373" cy="1047647"/>
            <a:chOff x="1587814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" name="圓角矩形 2"/>
            <p:cNvSpPr/>
            <p:nvPr/>
          </p:nvSpPr>
          <p:spPr>
            <a:xfrm>
              <a:off x="1587814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" name="圓角矩形 8"/>
            <p:cNvSpPr txBox="1"/>
            <p:nvPr/>
          </p:nvSpPr>
          <p:spPr>
            <a:xfrm>
              <a:off x="1659756" y="33130"/>
              <a:ext cx="1002915" cy="49033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當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Load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stage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左上按鍵被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壓到後則判定該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Stage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有 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按鍵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下壓將會壓到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Stage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下方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Switch</a:t>
              </a:r>
              <a:endParaRPr lang="zh-TW" altLang="en-US" sz="1600" b="1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 rot="5400000">
            <a:off x="1850260" y="4263867"/>
            <a:ext cx="239336" cy="279979"/>
            <a:chOff x="2829656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6" name="向右箭號 5"/>
            <p:cNvSpPr/>
            <p:nvPr/>
          </p:nvSpPr>
          <p:spPr>
            <a:xfrm>
              <a:off x="2829656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向右箭號 10"/>
            <p:cNvSpPr txBox="1"/>
            <p:nvPr/>
          </p:nvSpPr>
          <p:spPr>
            <a:xfrm>
              <a:off x="2829656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1175883" y="4606194"/>
            <a:ext cx="3325709" cy="542773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9" name="圓角矩形 8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至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抓取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Wafer(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最下方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Slot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優先抓取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傳送至轉平邊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Pad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1" name="群組 10"/>
          <p:cNvGrpSpPr/>
          <p:nvPr/>
        </p:nvGrpSpPr>
        <p:grpSpPr>
          <a:xfrm rot="5400000">
            <a:off x="1850260" y="5206030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2" name="向右箭號 11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1175886" y="5515070"/>
            <a:ext cx="2878083" cy="924919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5" name="圓角矩形 14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旋轉至機台貼膠所需之平邊方向後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伸入抓取，抓取後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上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3Pin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腳伸起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7" name="群組 16"/>
          <p:cNvGrpSpPr/>
          <p:nvPr/>
        </p:nvGrpSpPr>
        <p:grpSpPr>
          <a:xfrm>
            <a:off x="4262257" y="5515070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8" name="向右箭號 17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4709881" y="5515070"/>
            <a:ext cx="4035108" cy="897829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1" name="圓角矩形 20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將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傳送至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Table,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3Pin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腳下降放下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並啟動真空吸附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,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此時晶片方向已與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上刀溝槽形狀相同</a:t>
              </a:r>
              <a:endParaRPr lang="zh-TW" altLang="en-US" sz="1600" b="1" kern="1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3" name="群組 22"/>
          <p:cNvGrpSpPr/>
          <p:nvPr/>
        </p:nvGrpSpPr>
        <p:grpSpPr>
          <a:xfrm rot="16200000">
            <a:off x="5922748" y="5134229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4" name="向右箭號 23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6" name="群組 25"/>
          <p:cNvGrpSpPr/>
          <p:nvPr/>
        </p:nvGrpSpPr>
        <p:grpSpPr>
          <a:xfrm>
            <a:off x="4709881" y="4524068"/>
            <a:ext cx="2878083" cy="581100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7" name="圓角矩形 26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膠帶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Roller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下壓滾動將膠帶完整貼合晶面</a:t>
              </a:r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4709881" y="3519611"/>
            <a:ext cx="3569595" cy="611202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0" name="圓角矩形 29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沿設定好之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尺寸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(6”)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，刀片下刀並照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上的溝槽環繞切割膠帶</a:t>
              </a:r>
            </a:p>
          </p:txBody>
        </p:sp>
      </p:grpSp>
      <p:grpSp>
        <p:nvGrpSpPr>
          <p:cNvPr id="32" name="群組 31"/>
          <p:cNvGrpSpPr/>
          <p:nvPr/>
        </p:nvGrpSpPr>
        <p:grpSpPr>
          <a:xfrm rot="16200000">
            <a:off x="5922748" y="4195603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3" name="向右箭號 32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5" name="群組 34"/>
          <p:cNvGrpSpPr/>
          <p:nvPr/>
        </p:nvGrpSpPr>
        <p:grpSpPr>
          <a:xfrm rot="16200000">
            <a:off x="5896641" y="1886884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6" name="向右箭號 35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8" name="群組 37"/>
          <p:cNvGrpSpPr/>
          <p:nvPr/>
        </p:nvGrpSpPr>
        <p:grpSpPr>
          <a:xfrm>
            <a:off x="4750408" y="2220525"/>
            <a:ext cx="3569595" cy="864143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39" name="圓角矩形 38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割完後刀片抬起，膠帶滾動移開，</a:t>
              </a:r>
              <a:endPara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Sensor scan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確認膠帶有成功貼上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該膠帶區域無膠帶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</a:p>
          </p:txBody>
        </p:sp>
      </p:grpSp>
      <p:grpSp>
        <p:nvGrpSpPr>
          <p:cNvPr id="41" name="群組 40"/>
          <p:cNvGrpSpPr/>
          <p:nvPr/>
        </p:nvGrpSpPr>
        <p:grpSpPr>
          <a:xfrm>
            <a:off x="1175885" y="873142"/>
            <a:ext cx="2744215" cy="620114"/>
            <a:chOff x="1587814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2" name="圓角矩形 41"/>
            <p:cNvSpPr/>
            <p:nvPr/>
          </p:nvSpPr>
          <p:spPr>
            <a:xfrm>
              <a:off x="1587814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圓角矩形 8"/>
            <p:cNvSpPr txBox="1"/>
            <p:nvPr/>
          </p:nvSpPr>
          <p:spPr>
            <a:xfrm>
              <a:off x="1659756" y="33130"/>
              <a:ext cx="1002915" cy="49033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Cassette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放上貼膠機任一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Load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stage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後按下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START</a:t>
              </a:r>
              <a:endParaRPr lang="zh-TW" altLang="en-US" sz="1600" b="1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4" name="群組 43"/>
          <p:cNvGrpSpPr/>
          <p:nvPr/>
        </p:nvGrpSpPr>
        <p:grpSpPr>
          <a:xfrm rot="5400000">
            <a:off x="1850260" y="2942668"/>
            <a:ext cx="239336" cy="279979"/>
            <a:chOff x="2829656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5" name="向右箭號 44"/>
            <p:cNvSpPr/>
            <p:nvPr/>
          </p:nvSpPr>
          <p:spPr>
            <a:xfrm>
              <a:off x="2829656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向右箭號 10"/>
            <p:cNvSpPr txBox="1"/>
            <p:nvPr/>
          </p:nvSpPr>
          <p:spPr>
            <a:xfrm>
              <a:off x="2829656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7" name="群組 46"/>
          <p:cNvGrpSpPr/>
          <p:nvPr/>
        </p:nvGrpSpPr>
        <p:grpSpPr>
          <a:xfrm rot="5400000">
            <a:off x="1850260" y="1539204"/>
            <a:ext cx="239336" cy="279979"/>
            <a:chOff x="2829656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48" name="向右箭號 47"/>
            <p:cNvSpPr/>
            <p:nvPr/>
          </p:nvSpPr>
          <p:spPr>
            <a:xfrm>
              <a:off x="2829656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9" name="向右箭號 10"/>
            <p:cNvSpPr txBox="1"/>
            <p:nvPr/>
          </p:nvSpPr>
          <p:spPr>
            <a:xfrm>
              <a:off x="2829656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0" name="群組 49"/>
          <p:cNvGrpSpPr/>
          <p:nvPr/>
        </p:nvGrpSpPr>
        <p:grpSpPr>
          <a:xfrm>
            <a:off x="1169297" y="3254595"/>
            <a:ext cx="3086373" cy="957791"/>
            <a:chOff x="1587814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51" name="圓角矩形 50"/>
            <p:cNvSpPr/>
            <p:nvPr/>
          </p:nvSpPr>
          <p:spPr>
            <a:xfrm>
              <a:off x="1587814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2" name="圓角矩形 8"/>
            <p:cNvSpPr txBox="1"/>
            <p:nvPr/>
          </p:nvSpPr>
          <p:spPr>
            <a:xfrm>
              <a:off x="1659756" y="33130"/>
              <a:ext cx="1002915" cy="49033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Load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stage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按鍵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Switch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有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1~2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顆，正常只會壓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6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吋的，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另有一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8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吋按鍵，本貼膠機台也可貼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8</a:t>
              </a:r>
              <a:r>
                <a:rPr lang="zh-TW" altLang="en-US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吋</a:t>
              </a:r>
              <a:r>
                <a:rPr lang="en-US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Wafer)</a:t>
              </a:r>
              <a:endParaRPr lang="zh-TW" altLang="en-US" sz="1600" b="1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3" name="群組 52"/>
          <p:cNvGrpSpPr/>
          <p:nvPr/>
        </p:nvGrpSpPr>
        <p:grpSpPr>
          <a:xfrm>
            <a:off x="4766700" y="1005840"/>
            <a:ext cx="3569595" cy="673353"/>
            <a:chOff x="3168341" y="0"/>
            <a:chExt cx="1128947" cy="542773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54" name="圓角矩形 53"/>
            <p:cNvSpPr/>
            <p:nvPr/>
          </p:nvSpPr>
          <p:spPr>
            <a:xfrm>
              <a:off x="3168341" y="0"/>
              <a:ext cx="1128947" cy="542773"/>
            </a:xfrm>
            <a:prstGeom prst="roundRect">
              <a:avLst>
                <a:gd name="adj" fmla="val 10000"/>
              </a:avLst>
            </a:prstGeom>
            <a:solidFill>
              <a:srgbClr val="149895"/>
            </a:solidFill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5" name="圓角矩形 12"/>
            <p:cNvSpPr txBox="1"/>
            <p:nvPr/>
          </p:nvSpPr>
          <p:spPr>
            <a:xfrm>
              <a:off x="3184238" y="15897"/>
              <a:ext cx="1097153" cy="51097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Robot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進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Table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抓取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Wafer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放回</a:t>
              </a:r>
              <a:r>
                <a:rPr lang="en-US" altLang="zh-TW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Unload Cassette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，</a:t>
              </a: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貼膠結束</a:t>
              </a:r>
              <a:r>
                <a:rPr lang="zh-TW" altLang="en-US" sz="1600" b="1" kern="1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</a:p>
          </p:txBody>
        </p:sp>
      </p:grpSp>
      <p:grpSp>
        <p:nvGrpSpPr>
          <p:cNvPr id="56" name="群組 55"/>
          <p:cNvGrpSpPr/>
          <p:nvPr/>
        </p:nvGrpSpPr>
        <p:grpSpPr>
          <a:xfrm rot="16200000">
            <a:off x="5919062" y="3135326"/>
            <a:ext cx="239336" cy="279979"/>
            <a:chOff x="4410183" y="131396"/>
            <a:chExt cx="239336" cy="279979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57" name="向右箭號 56"/>
            <p:cNvSpPr/>
            <p:nvPr/>
          </p:nvSpPr>
          <p:spPr>
            <a:xfrm>
              <a:off x="4410183" y="131396"/>
              <a:ext cx="239336" cy="279979"/>
            </a:xfrm>
            <a:prstGeom prst="rightArrow">
              <a:avLst>
                <a:gd name="adj1" fmla="val 60000"/>
                <a:gd name="adj2" fmla="val 50000"/>
              </a:avLst>
            </a:prstGeom>
            <a:sp3d z="-182000" contourW="19050" prstMaterial="metal">
              <a:bevelT w="88900" h="203200"/>
              <a:bevelB w="165100" h="254000"/>
            </a:sp3d>
          </p:spPr>
          <p:style>
            <a:ln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8" name="向右箭號 14"/>
            <p:cNvSpPr txBox="1"/>
            <p:nvPr/>
          </p:nvSpPr>
          <p:spPr>
            <a:xfrm>
              <a:off x="4410183" y="187392"/>
              <a:ext cx="167535" cy="167987"/>
            </a:xfrm>
            <a:prstGeom prst="rect">
              <a:avLst/>
            </a:prstGeom>
            <a:sp3d z="-182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TW" altLang="en-US" sz="1600" kern="12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2583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831273" y="1213658"/>
            <a:ext cx="3391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ea"/>
                <a:ea typeface="+mj-ea"/>
              </a:rPr>
              <a:t>Stage </a:t>
            </a:r>
            <a:r>
              <a:rPr lang="zh-TW" altLang="en-US" dirty="0">
                <a:latin typeface="+mj-ea"/>
                <a:ea typeface="+mj-ea"/>
              </a:rPr>
              <a:t>下方 </a:t>
            </a:r>
            <a:r>
              <a:rPr lang="en-US" altLang="zh-TW" dirty="0">
                <a:latin typeface="+mj-ea"/>
                <a:ea typeface="+mj-ea"/>
              </a:rPr>
              <a:t>Switch </a:t>
            </a:r>
            <a:endParaRPr lang="zh-TW" altLang="en-US" dirty="0">
              <a:latin typeface="+mj-ea"/>
              <a:ea typeface="+mj-ea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7" t="14667" r="20636" b="5818"/>
          <a:stretch/>
        </p:blipFill>
        <p:spPr>
          <a:xfrm>
            <a:off x="831273" y="1654233"/>
            <a:ext cx="4783126" cy="3817197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640975" y="2959331"/>
            <a:ext cx="490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√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4297679" y="251875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+mj-ea"/>
                <a:ea typeface="+mj-ea"/>
              </a:rPr>
              <a:t>吋</a:t>
            </a:r>
          </a:p>
        </p:txBody>
      </p:sp>
    </p:spTree>
    <p:extLst>
      <p:ext uri="{BB962C8B-B14F-4D97-AF65-F5344CB8AC3E}">
        <p14:creationId xmlns:p14="http://schemas.microsoft.com/office/powerpoint/2010/main" val="2783538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" t="23522" r="21414" b="15472"/>
          <a:stretch/>
        </p:blipFill>
        <p:spPr>
          <a:xfrm>
            <a:off x="897147" y="1777043"/>
            <a:ext cx="7073661" cy="4183811"/>
          </a:xfrm>
          <a:prstGeom prst="rect">
            <a:avLst/>
          </a:prstGeom>
        </p:spPr>
      </p:pic>
      <p:sp>
        <p:nvSpPr>
          <p:cNvPr id="3" name="向右箭號 2"/>
          <p:cNvSpPr/>
          <p:nvPr/>
        </p:nvSpPr>
        <p:spPr>
          <a:xfrm rot="21083561">
            <a:off x="3548725" y="4218597"/>
            <a:ext cx="2171696" cy="319177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897147" y="1052423"/>
            <a:ext cx="6392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+mj-ea"/>
                <a:ea typeface="+mj-ea"/>
              </a:rPr>
              <a:t>貼</a:t>
            </a:r>
            <a:r>
              <a:rPr lang="en-US" altLang="zh-TW" dirty="0">
                <a:latin typeface="+mj-ea"/>
                <a:ea typeface="+mj-ea"/>
              </a:rPr>
              <a:t>/</a:t>
            </a:r>
            <a:r>
              <a:rPr lang="zh-TW" altLang="en-US" dirty="0">
                <a:latin typeface="+mj-ea"/>
                <a:ea typeface="+mj-ea"/>
              </a:rPr>
              <a:t>撕膠機</a:t>
            </a:r>
            <a:r>
              <a:rPr lang="en-US" altLang="zh-TW" dirty="0">
                <a:latin typeface="+mj-ea"/>
                <a:ea typeface="+mj-ea"/>
              </a:rPr>
              <a:t>Stage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Run</a:t>
            </a:r>
            <a:r>
              <a:rPr lang="zh-TW" altLang="en-US" dirty="0">
                <a:latin typeface="+mj-ea"/>
                <a:ea typeface="+mj-ea"/>
              </a:rPr>
              <a:t>後 汽缸作動讓</a:t>
            </a:r>
            <a:r>
              <a:rPr lang="en-US" altLang="zh-TW" dirty="0">
                <a:latin typeface="+mj-ea"/>
                <a:ea typeface="+mj-ea"/>
              </a:rPr>
              <a:t>Stage</a:t>
            </a:r>
            <a:r>
              <a:rPr lang="zh-TW" altLang="en-US" dirty="0">
                <a:latin typeface="+mj-ea"/>
                <a:ea typeface="+mj-ea"/>
              </a:rPr>
              <a:t>向中心轉動，</a:t>
            </a:r>
            <a:r>
              <a:rPr lang="en-US" altLang="zh-TW" dirty="0">
                <a:latin typeface="+mj-ea"/>
                <a:ea typeface="+mj-ea"/>
              </a:rPr>
              <a:t>Sensor</a:t>
            </a:r>
            <a:r>
              <a:rPr lang="zh-TW" altLang="en-US" dirty="0">
                <a:latin typeface="+mj-ea"/>
                <a:ea typeface="+mj-ea"/>
              </a:rPr>
              <a:t>確認後，</a:t>
            </a:r>
            <a:r>
              <a:rPr lang="en-US" altLang="zh-TW" dirty="0">
                <a:latin typeface="+mj-ea"/>
                <a:ea typeface="+mj-ea"/>
              </a:rPr>
              <a:t>Robot</a:t>
            </a:r>
            <a:r>
              <a:rPr lang="zh-TW" altLang="en-US" dirty="0">
                <a:latin typeface="+mj-ea"/>
                <a:ea typeface="+mj-ea"/>
              </a:rPr>
              <a:t>才會開始作動抓片。</a:t>
            </a:r>
          </a:p>
        </p:txBody>
      </p:sp>
      <p:sp>
        <p:nvSpPr>
          <p:cNvPr id="6" name="弧形箭號 (左彎) 5"/>
          <p:cNvSpPr/>
          <p:nvPr/>
        </p:nvSpPr>
        <p:spPr>
          <a:xfrm>
            <a:off x="4572000" y="3048269"/>
            <a:ext cx="940279" cy="69873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339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972589" y="1014153"/>
            <a:ext cx="6018415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 startAt="2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GRD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研磨 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(Disco DFG840/DFG841)</a:t>
            </a:r>
          </a:p>
          <a:p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站點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:9952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Process : Wafer backside grinding 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晶背研磨</a:t>
            </a:r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endParaRPr lang="en-US" altLang="zh-TW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(1)</a:t>
            </a:r>
            <a:r>
              <a:rPr lang="zh-TW" altLang="en-US" b="1" dirty="0">
                <a:latin typeface="+mj-ea"/>
                <a:ea typeface="+mj-ea"/>
              </a:rPr>
              <a:t>功能</a:t>
            </a:r>
            <a:r>
              <a:rPr lang="en-US" altLang="zh-TW" dirty="0">
                <a:latin typeface="+mj-ea"/>
                <a:ea typeface="+mj-ea"/>
              </a:rPr>
              <a:t>:</a:t>
            </a:r>
            <a:r>
              <a:rPr lang="zh-TW" altLang="en-US" sz="1600" dirty="0">
                <a:latin typeface="+mj-ea"/>
                <a:ea typeface="+mj-ea"/>
              </a:rPr>
              <a:t>將晶背拋光研磨，達客戶要求之厚度及美觀。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(2)</a:t>
            </a:r>
            <a:r>
              <a:rPr lang="zh-TW" altLang="en-US" b="1" dirty="0">
                <a:latin typeface="+mj-ea"/>
                <a:ea typeface="+mj-ea"/>
              </a:rPr>
              <a:t>需晶舟轉換</a:t>
            </a:r>
            <a:r>
              <a:rPr lang="en-US" altLang="zh-TW" b="1" dirty="0">
                <a:latin typeface="+mj-ea"/>
                <a:ea typeface="+mj-ea"/>
              </a:rPr>
              <a:t>:</a:t>
            </a:r>
            <a:r>
              <a:rPr lang="zh-TW" altLang="en-US" sz="1600" dirty="0">
                <a:latin typeface="+mj-ea"/>
                <a:ea typeface="+mj-ea"/>
              </a:rPr>
              <a:t>需晶舟轉換使用貼膠機專屬黑色</a:t>
            </a:r>
            <a:r>
              <a:rPr lang="en-US" altLang="zh-TW" sz="1600" dirty="0">
                <a:latin typeface="+mj-ea"/>
                <a:ea typeface="+mj-ea"/>
              </a:rPr>
              <a:t>PP</a:t>
            </a:r>
            <a:r>
              <a:rPr lang="zh-TW" altLang="en-US" sz="1600" dirty="0">
                <a:latin typeface="+mj-ea"/>
                <a:ea typeface="+mj-ea"/>
              </a:rPr>
              <a:t>塑膠 </a:t>
            </a:r>
            <a:r>
              <a:rPr lang="en-US" altLang="zh-TW" sz="1600" dirty="0">
                <a:latin typeface="+mj-ea"/>
                <a:ea typeface="+mj-ea"/>
              </a:rPr>
              <a:t>cassette,</a:t>
            </a:r>
            <a:r>
              <a:rPr lang="zh-TW" altLang="en-US" sz="1600" dirty="0">
                <a:latin typeface="+mj-ea"/>
                <a:ea typeface="+mj-ea"/>
              </a:rPr>
              <a:t>有</a:t>
            </a:r>
            <a:r>
              <a:rPr lang="en-US" altLang="zh-TW" sz="1600" dirty="0">
                <a:latin typeface="+mj-ea"/>
                <a:ea typeface="+mj-ea"/>
              </a:rPr>
              <a:t>A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B</a:t>
            </a:r>
            <a:r>
              <a:rPr lang="zh-TW" altLang="en-US" sz="1600" dirty="0">
                <a:latin typeface="+mj-ea"/>
                <a:ea typeface="+mj-ea"/>
              </a:rPr>
              <a:t>兩個</a:t>
            </a:r>
            <a:r>
              <a:rPr lang="en-US" altLang="zh-TW" sz="1600" dirty="0">
                <a:latin typeface="+mj-ea"/>
                <a:ea typeface="+mj-ea"/>
              </a:rPr>
              <a:t>Load stage</a:t>
            </a:r>
            <a:r>
              <a:rPr lang="zh-TW" altLang="en-US" dirty="0">
                <a:latin typeface="+mj-ea"/>
                <a:ea typeface="+mj-ea"/>
              </a:rPr>
              <a:t>。</a:t>
            </a:r>
            <a:endParaRPr lang="en-US" altLang="zh-TW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(3)Run</a:t>
            </a:r>
            <a:r>
              <a:rPr lang="zh-TW" altLang="en-US" b="1" dirty="0">
                <a:latin typeface="+mj-ea"/>
                <a:ea typeface="+mj-ea"/>
              </a:rPr>
              <a:t>前確認</a:t>
            </a:r>
            <a:r>
              <a:rPr lang="en-US" altLang="zh-TW" b="1" dirty="0">
                <a:latin typeface="+mj-ea"/>
                <a:ea typeface="+mj-ea"/>
              </a:rPr>
              <a:t>:</a:t>
            </a:r>
          </a:p>
          <a:p>
            <a:r>
              <a:rPr lang="zh-TW" altLang="en-US" b="1" dirty="0">
                <a:latin typeface="+mj-ea"/>
                <a:ea typeface="+mj-ea"/>
              </a:rPr>
              <a:t> </a:t>
            </a:r>
            <a:r>
              <a:rPr lang="en-US" altLang="zh-TW" sz="1600" b="1" dirty="0">
                <a:latin typeface="+mj-ea"/>
                <a:ea typeface="+mj-ea"/>
              </a:rPr>
              <a:t>a. </a:t>
            </a:r>
            <a:r>
              <a:rPr lang="zh-TW" altLang="en-US" sz="1600" dirty="0">
                <a:latin typeface="+mj-ea"/>
                <a:ea typeface="+mj-ea"/>
              </a:rPr>
              <a:t>確認研磨輪剩餘可研磨牙厚度，如</a:t>
            </a:r>
            <a:r>
              <a:rPr lang="en-US" altLang="zh-TW" sz="1600" dirty="0">
                <a:latin typeface="+mj-ea"/>
                <a:ea typeface="+mj-ea"/>
              </a:rPr>
              <a:t>Z1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&amp;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Z2</a:t>
            </a:r>
            <a:r>
              <a:rPr lang="zh-TW" altLang="en-US" sz="1600" dirty="0">
                <a:latin typeface="+mj-ea"/>
                <a:ea typeface="+mj-ea"/>
              </a:rPr>
              <a:t>任一研磨牙可研磨厚度</a:t>
            </a:r>
            <a:r>
              <a:rPr lang="en-US" altLang="zh-TW" sz="1600" dirty="0">
                <a:latin typeface="+mj-ea"/>
                <a:ea typeface="+mj-ea"/>
              </a:rPr>
              <a:t>(Usable Tooth)</a:t>
            </a:r>
            <a:r>
              <a:rPr lang="zh-TW" altLang="en-US" sz="1600" dirty="0">
                <a:latin typeface="+mj-ea"/>
                <a:ea typeface="+mj-ea"/>
              </a:rPr>
              <a:t>接近</a:t>
            </a:r>
            <a:r>
              <a:rPr lang="en-US" altLang="zh-TW" sz="1600" dirty="0">
                <a:latin typeface="+mj-ea"/>
                <a:ea typeface="+mj-ea"/>
              </a:rPr>
              <a:t>1100~1050um</a:t>
            </a:r>
            <a:r>
              <a:rPr lang="zh-TW" altLang="en-US" sz="1600" dirty="0">
                <a:latin typeface="+mj-ea"/>
                <a:ea typeface="+mj-ea"/>
              </a:rPr>
              <a:t>時需更換</a:t>
            </a:r>
            <a:r>
              <a:rPr lang="en-US" altLang="zh-TW" sz="1600" dirty="0">
                <a:latin typeface="+mj-ea"/>
                <a:ea typeface="+mj-ea"/>
              </a:rPr>
              <a:t>Wheel</a:t>
            </a:r>
          </a:p>
          <a:p>
            <a:r>
              <a:rPr lang="en-US" altLang="zh-TW" sz="1600" b="1" dirty="0">
                <a:latin typeface="+mj-ea"/>
                <a:ea typeface="+mj-ea"/>
              </a:rPr>
              <a:t> b. </a:t>
            </a:r>
            <a:r>
              <a:rPr lang="zh-TW" altLang="en-US" sz="1600" dirty="0">
                <a:latin typeface="+mj-ea"/>
                <a:ea typeface="+mj-ea"/>
              </a:rPr>
              <a:t>試磨</a:t>
            </a:r>
            <a:r>
              <a:rPr lang="en-US" altLang="zh-TW" sz="1600" dirty="0">
                <a:latin typeface="+mj-ea"/>
                <a:ea typeface="+mj-ea"/>
              </a:rPr>
              <a:t>2</a:t>
            </a:r>
            <a:r>
              <a:rPr lang="zh-TW" altLang="en-US" sz="1600" dirty="0">
                <a:latin typeface="+mj-ea"/>
                <a:ea typeface="+mj-ea"/>
              </a:rPr>
              <a:t>片，使用</a:t>
            </a:r>
            <a:r>
              <a:rPr lang="en-US" altLang="zh-TW" sz="1600" dirty="0">
                <a:latin typeface="+mj-ea"/>
                <a:ea typeface="+mj-ea"/>
              </a:rPr>
              <a:t>ADE</a:t>
            </a:r>
            <a:r>
              <a:rPr lang="zh-TW" altLang="en-US" sz="1600" dirty="0">
                <a:latin typeface="+mj-ea"/>
                <a:ea typeface="+mj-ea"/>
              </a:rPr>
              <a:t>將校正片平邊朝下，並已校正片</a:t>
            </a:r>
            <a:r>
              <a:rPr lang="en-US" altLang="zh-TW" sz="1600" dirty="0">
                <a:latin typeface="+mj-ea"/>
                <a:ea typeface="+mj-ea"/>
              </a:rPr>
              <a:t>R-KEY</a:t>
            </a:r>
            <a:r>
              <a:rPr lang="zh-TW" altLang="en-US" sz="1600" dirty="0">
                <a:latin typeface="+mj-ea"/>
                <a:ea typeface="+mj-ea"/>
              </a:rPr>
              <a:t>為基準點，調整</a:t>
            </a:r>
            <a:r>
              <a:rPr lang="en-US" altLang="zh-TW" sz="1600" dirty="0">
                <a:latin typeface="+mj-ea"/>
                <a:ea typeface="+mj-ea"/>
              </a:rPr>
              <a:t>METER</a:t>
            </a:r>
            <a:r>
              <a:rPr lang="zh-TW" altLang="en-US" sz="1600" dirty="0">
                <a:latin typeface="+mj-ea"/>
                <a:ea typeface="+mj-ea"/>
              </a:rPr>
              <a:t>設定值至</a:t>
            </a:r>
            <a:r>
              <a:rPr lang="en-US" altLang="zh-TW" sz="1600" dirty="0">
                <a:latin typeface="+mj-ea"/>
                <a:ea typeface="+mj-ea"/>
              </a:rPr>
              <a:t>OK</a:t>
            </a:r>
            <a:r>
              <a:rPr lang="zh-TW" altLang="en-US" sz="1600" dirty="0">
                <a:latin typeface="+mj-ea"/>
                <a:ea typeface="+mj-ea"/>
              </a:rPr>
              <a:t>，移至</a:t>
            </a:r>
            <a:r>
              <a:rPr lang="en-US" altLang="zh-TW" sz="1600" dirty="0">
                <a:latin typeface="+mj-ea"/>
                <a:ea typeface="+mj-ea"/>
              </a:rPr>
              <a:t>D-KEY</a:t>
            </a:r>
            <a:r>
              <a:rPr lang="zh-TW" altLang="en-US" sz="1600" dirty="0">
                <a:latin typeface="+mj-ea"/>
                <a:ea typeface="+mj-ea"/>
              </a:rPr>
              <a:t>校正設定值</a:t>
            </a:r>
            <a:r>
              <a:rPr lang="en-US" altLang="zh-TW" sz="1600" dirty="0">
                <a:latin typeface="+mj-ea"/>
                <a:ea typeface="+mj-ea"/>
              </a:rPr>
              <a:t>(±3um)</a:t>
            </a:r>
            <a:r>
              <a:rPr lang="zh-TW" altLang="en-US" sz="1600" dirty="0">
                <a:latin typeface="+mj-ea"/>
                <a:ea typeface="+mj-ea"/>
              </a:rPr>
              <a:t>，設定</a:t>
            </a:r>
            <a:r>
              <a:rPr lang="en-US" altLang="zh-TW" sz="1600" dirty="0">
                <a:latin typeface="+mj-ea"/>
                <a:ea typeface="+mj-ea"/>
              </a:rPr>
              <a:t>OK</a:t>
            </a:r>
            <a:r>
              <a:rPr lang="zh-TW" altLang="en-US" sz="1600" dirty="0">
                <a:latin typeface="+mj-ea"/>
                <a:ea typeface="+mj-ea"/>
              </a:rPr>
              <a:t>後量測試磨</a:t>
            </a:r>
            <a:r>
              <a:rPr lang="en-US" altLang="zh-TW" sz="1600" dirty="0">
                <a:latin typeface="+mj-ea"/>
                <a:ea typeface="+mj-ea"/>
              </a:rPr>
              <a:t>2</a:t>
            </a:r>
            <a:r>
              <a:rPr lang="zh-TW" altLang="en-US" sz="1600" dirty="0">
                <a:latin typeface="+mj-ea"/>
                <a:ea typeface="+mj-ea"/>
              </a:rPr>
              <a:t>片之</a:t>
            </a:r>
            <a:r>
              <a:rPr lang="en-US" altLang="zh-TW" sz="1600" dirty="0">
                <a:latin typeface="+mj-ea"/>
                <a:ea typeface="+mj-ea"/>
              </a:rPr>
              <a:t>5</a:t>
            </a:r>
            <a:r>
              <a:rPr lang="zh-TW" altLang="en-US" sz="1600" dirty="0">
                <a:latin typeface="+mj-ea"/>
                <a:ea typeface="+mj-ea"/>
              </a:rPr>
              <a:t>點厚度，量測與接下來要</a:t>
            </a:r>
            <a:r>
              <a:rPr lang="en-US" altLang="zh-TW" sz="1600" dirty="0">
                <a:latin typeface="+mj-ea"/>
                <a:ea typeface="+mj-ea"/>
              </a:rPr>
              <a:t>Run</a:t>
            </a:r>
            <a:r>
              <a:rPr lang="zh-TW" altLang="en-US" sz="1600" dirty="0">
                <a:latin typeface="+mj-ea"/>
                <a:ea typeface="+mj-ea"/>
              </a:rPr>
              <a:t>之產品相同程式才可連續上貨，不須再試磨。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b="1" dirty="0">
                <a:latin typeface="+mj-ea"/>
                <a:ea typeface="+mj-ea"/>
              </a:rPr>
              <a:t> </a:t>
            </a:r>
            <a:r>
              <a:rPr lang="en-US" altLang="zh-TW" sz="1600" b="1" dirty="0">
                <a:latin typeface="+mj-ea"/>
                <a:ea typeface="+mj-ea"/>
              </a:rPr>
              <a:t>c.</a:t>
            </a:r>
            <a:r>
              <a:rPr lang="zh-TW" altLang="en-US" sz="1600" b="1" dirty="0">
                <a:latin typeface="+mj-ea"/>
                <a:ea typeface="+mj-ea"/>
              </a:rPr>
              <a:t> </a:t>
            </a:r>
            <a:r>
              <a:rPr lang="zh-TW" altLang="en-US" sz="1600" dirty="0">
                <a:latin typeface="+mj-ea"/>
                <a:ea typeface="+mj-ea"/>
              </a:rPr>
              <a:t>確認</a:t>
            </a:r>
            <a:r>
              <a:rPr lang="en-US" altLang="zh-TW" sz="1600" dirty="0">
                <a:latin typeface="+mj-ea"/>
                <a:ea typeface="+mj-ea"/>
              </a:rPr>
              <a:t>Z1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&amp;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Z2 COOLANT FLOWMETER</a:t>
            </a:r>
            <a:r>
              <a:rPr lang="zh-TW" altLang="en-US" sz="1600" dirty="0">
                <a:latin typeface="+mj-ea"/>
                <a:ea typeface="+mj-ea"/>
              </a:rPr>
              <a:t> 是否在</a:t>
            </a:r>
            <a:r>
              <a:rPr lang="en-US" altLang="zh-TW" sz="1600" dirty="0">
                <a:latin typeface="+mj-ea"/>
                <a:ea typeface="+mj-ea"/>
              </a:rPr>
              <a:t>2.6~4.6</a:t>
            </a:r>
            <a:r>
              <a:rPr lang="zh-TW" altLang="en-US" sz="1600" dirty="0">
                <a:latin typeface="+mj-ea"/>
                <a:ea typeface="+mj-ea"/>
              </a:rPr>
              <a:t> </a:t>
            </a:r>
            <a:r>
              <a:rPr lang="en-US" altLang="zh-TW" sz="1600" dirty="0">
                <a:latin typeface="+mj-ea"/>
                <a:ea typeface="+mj-ea"/>
              </a:rPr>
              <a:t>L/MIN</a:t>
            </a:r>
            <a:r>
              <a:rPr lang="zh-TW" altLang="en-US" sz="1600" dirty="0">
                <a:latin typeface="+mj-ea"/>
                <a:ea typeface="+mj-ea"/>
              </a:rPr>
              <a:t>之間</a:t>
            </a:r>
            <a:endParaRPr lang="en-US" altLang="zh-TW" sz="16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27098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72589" y="1014153"/>
            <a:ext cx="6774873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 startAt="2"/>
            </a:pP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GRD</a:t>
            </a:r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研磨  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(Disco DFG840/DFG841)</a:t>
            </a:r>
          </a:p>
          <a:p>
            <a:pPr marL="457200" indent="-457200">
              <a:buAutoNum type="arabicPeriod" startAt="2"/>
            </a:pPr>
            <a:endParaRPr lang="en-US" altLang="zh-TW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(4)</a:t>
            </a:r>
            <a:r>
              <a:rPr lang="zh-TW" altLang="en-US" b="1" dirty="0">
                <a:latin typeface="+mj-ea"/>
                <a:ea typeface="+mj-ea"/>
              </a:rPr>
              <a:t>再確認晶面均朝上並都有貼上藍色透明膠膜保護，伏貼無翹起。</a:t>
            </a:r>
            <a:endParaRPr lang="en-US" altLang="zh-TW" b="1" dirty="0">
              <a:latin typeface="+mj-ea"/>
              <a:ea typeface="+mj-ea"/>
            </a:endParaRPr>
          </a:p>
          <a:p>
            <a:r>
              <a:rPr lang="en-US" altLang="zh-TW" b="1" dirty="0">
                <a:latin typeface="+mj-ea"/>
                <a:ea typeface="+mj-ea"/>
              </a:rPr>
              <a:t>(5)</a:t>
            </a:r>
            <a:r>
              <a:rPr lang="zh-TW" altLang="en-US" b="1" dirty="0">
                <a:latin typeface="+mj-ea"/>
                <a:ea typeface="+mj-ea"/>
              </a:rPr>
              <a:t>放上</a:t>
            </a:r>
            <a:r>
              <a:rPr lang="en-US" altLang="zh-TW" b="1" dirty="0">
                <a:latin typeface="+mj-ea"/>
                <a:ea typeface="+mj-ea"/>
              </a:rPr>
              <a:t>Stage</a:t>
            </a:r>
            <a:r>
              <a:rPr lang="zh-TW" altLang="en-US" b="1" dirty="0">
                <a:latin typeface="+mj-ea"/>
                <a:ea typeface="+mj-ea"/>
              </a:rPr>
              <a:t>需放好確認</a:t>
            </a:r>
            <a:r>
              <a:rPr lang="en-US" altLang="zh-TW" b="1" dirty="0">
                <a:latin typeface="+mj-ea"/>
                <a:ea typeface="+mj-ea"/>
              </a:rPr>
              <a:t>Switch</a:t>
            </a:r>
            <a:r>
              <a:rPr lang="zh-TW" altLang="en-US" b="1" dirty="0">
                <a:latin typeface="+mj-ea"/>
                <a:ea typeface="+mj-ea"/>
              </a:rPr>
              <a:t>有確實壓到，畫面顯示</a:t>
            </a:r>
            <a:r>
              <a:rPr lang="en-US" altLang="zh-TW" b="1" dirty="0">
                <a:latin typeface="+mj-ea"/>
                <a:ea typeface="+mj-ea"/>
              </a:rPr>
              <a:t>OK</a:t>
            </a:r>
            <a:r>
              <a:rPr lang="zh-TW" altLang="en-US" b="1" dirty="0">
                <a:latin typeface="+mj-ea"/>
                <a:ea typeface="+mj-ea"/>
              </a:rPr>
              <a:t>。</a:t>
            </a:r>
            <a:endParaRPr lang="en-US" altLang="zh-TW" b="1" dirty="0">
              <a:latin typeface="+mj-ea"/>
              <a:ea typeface="+mj-ea"/>
            </a:endParaRPr>
          </a:p>
          <a:p>
            <a:pPr marL="457200" indent="-457200">
              <a:buAutoNum type="arabicPeriod" startAt="2"/>
            </a:pPr>
            <a:endParaRPr lang="en-US" altLang="zh-TW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343" y="2879705"/>
            <a:ext cx="3334367" cy="2623320"/>
          </a:xfrm>
          <a:prstGeom prst="rect">
            <a:avLst/>
          </a:prstGeom>
        </p:spPr>
      </p:pic>
      <p:sp>
        <p:nvSpPr>
          <p:cNvPr id="3" name="橢圓 2"/>
          <p:cNvSpPr/>
          <p:nvPr/>
        </p:nvSpPr>
        <p:spPr>
          <a:xfrm>
            <a:off x="2552006" y="4020932"/>
            <a:ext cx="581891" cy="3408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2380210" y="3433155"/>
            <a:ext cx="462742" cy="32696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713" y="2879705"/>
            <a:ext cx="3207750" cy="2623277"/>
          </a:xfrm>
          <a:prstGeom prst="rect">
            <a:avLst/>
          </a:prstGeom>
        </p:spPr>
      </p:pic>
      <p:sp>
        <p:nvSpPr>
          <p:cNvPr id="7" name="橢圓 6"/>
          <p:cNvSpPr/>
          <p:nvPr/>
        </p:nvSpPr>
        <p:spPr>
          <a:xfrm>
            <a:off x="6591992" y="4689300"/>
            <a:ext cx="407324" cy="23183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6679949" y="4331853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solidFill>
                  <a:srgbClr val="FF0000"/>
                </a:solidFill>
                <a:latin typeface="+mj-ea"/>
                <a:ea typeface="+mj-ea"/>
              </a:rPr>
              <a:t>OK</a:t>
            </a:r>
            <a:endParaRPr lang="zh-TW" altLang="en-US" sz="16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259464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佈景主題1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佈景主題1" id="{9F73B200-A75D-4074-B62E-F2C31471BD2E}" vid="{C1044B16-24B3-46DF-8D41-4FE6AFB3E03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ntentTypeId xmlns="http://schemas.microsoft.com/sharepoint/v3">0x010101005296BC93CFBC7E469FF06956062F9D65</ContentTypeId>
    <TemplateUrl xmlns="http://schemas.microsoft.com/sharepoint/v3" xsi:nil="true"/>
    <ShowRepairView xmlns="http://schemas.microsoft.com/sharepoint/v3" xsi:nil="true"/>
    <_SourceUrl xmlns="http://schemas.microsoft.com/sharepoint/v3" xsi:nil="true"/>
    <ShowCombineView xmlns="http://schemas.microsoft.com/sharepoint/v3" xsi:nil="true"/>
    <xd_ProgID xmlns="http://schemas.microsoft.com/sharepoint/v3" xsi:nil="true"/>
    <Order xmlns="http://schemas.microsoft.com/sharepoint/v3">8900</Order>
    <_SharedFileIndex xmlns="http://schemas.microsoft.com/sharepoint/v3" xsi:nil="true"/>
    <_ModerationStatus xmlns="http://schemas.microsoft.com/sharepoint/v3">0</_ModerationStatus>
    <ID xmlns="http://schemas.microsoft.com/sharepoint/v3" xsi:nil="true"/>
    <Author xmlns="http://schemas.microsoft.com/sharepoint/v3">
      <UserInfo>
        <DisplayName/>
        <AccountId xsi:nil="true"/>
        <AccountType/>
      </UserInfo>
    </Author>
    <_IsCurrentVersion xmlns="http://schemas.microsoft.com/sharepoint/v3" xsi:nil="true"/>
    <GUID xmlns="http://schemas.microsoft.com/sharepoint/v3" xsi:nil="true"/>
    <_Level xmlns="http://schemas.microsoft.com/sharepoint/v3" xsi:nil="true"/>
    <WorkflowVersion xmlns="http://schemas.microsoft.com/sharepoint/v3" xsi:nil="true"/>
    <File_x0020_Type xmlns="http://schemas.microsoft.com/sharepoint/v3" xsi:nil="true"/>
    <_UIVersionString xmlns="http://schemas.microsoft.com/sharepoint/v3" xsi:nil="true"/>
    <_CopySource xmlns="http://schemas.microsoft.com/sharepoint/v3" xsi:nil="true"/>
    <WorkflowInstanceID xmlns="http://schemas.microsoft.com/sharepoint/v3" xsi:nil="true"/>
    <HTML_x0020_File_x0020_Type xmlns="http://schemas.microsoft.com/sharepoint/v3" xsi:nil="true"/>
    <_ModerationComments xmlns="http://schemas.microsoft.com/sharepoint/v3" xsi:nil="true"/>
    <owshiddenversion xmlns="http://schemas.microsoft.com/sharepoint/v3" xsi:nil="true"/>
    <xd_Signature xmlns="http://schemas.microsoft.com/sharepoint/v3" xsi:nil="true"/>
    <Editor xmlns="http://schemas.microsoft.com/sharepoint/v3">
      <UserInfo>
        <DisplayName/>
        <AccountId xsi:nil="true"/>
        <AccountType/>
      </UserInfo>
    </Editor>
    <InstanceID xmlns="http://schemas.microsoft.com/sharepoint/v3" xsi:nil="true"/>
    <_HasCopyDestinations xmlns="http://schemas.microsoft.com/sharepoint/v3" xsi:nil="true"/>
    <CheckoutUser xmlns="http://schemas.microsoft.com/sharepoint/v3">
      <UserInfo>
        <DisplayName/>
        <AccountId xsi:nil="true"/>
        <AccountType/>
      </UserInfo>
    </CheckoutUser>
    <_UIVersion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Form" ma:contentTypeID="0x010101005296BC93CFBC7E469FF06956062F9D65" ma:contentTypeVersion="46" ma:contentTypeDescription="Fill out this form." ma:contentTypeScope="" ma:versionID="a56ee1d6b8d84d28ddefdd5c1a1996ec">
  <xsd:schema xmlns:xsd="http://www.w3.org/2001/XMLSchema" xmlns:xs="http://www.w3.org/2001/XMLSchema" xmlns:p="http://schemas.microsoft.com/office/2006/metadata/properties" xmlns:ns1="http://schemas.microsoft.com/sharepoint/v3" xmlns:ns2="fee66dc8-8b76-4210-94fc-ca214f9befca" targetNamespace="http://schemas.microsoft.com/office/2006/metadata/properties" ma:root="true" ma:fieldsID="0429379043d45bbe13beb72f0a57cedb" ns1:_="" ns2:_="">
    <xsd:import namespace="http://schemas.microsoft.com/sharepoint/v3"/>
    <xsd:import namespace="fee66dc8-8b76-4210-94fc-ca214f9befca"/>
    <xsd:element name="properties">
      <xsd:complexType>
        <xsd:sequence>
          <xsd:element name="documentManagement">
            <xsd:complexType>
              <xsd:all>
                <xsd:element ref="ns1:ID" minOccurs="0"/>
                <xsd:element ref="ns1:Author" minOccurs="0"/>
                <xsd:element ref="ns1:Editor" minOccurs="0"/>
                <xsd:element ref="ns1:_ModerationStatus" minOccurs="0"/>
                <xsd:element ref="ns1:_ModerationComments" minOccurs="0"/>
                <xsd:element ref="ns1:owshiddenversion" minOccurs="0"/>
                <xsd:element ref="ns1:File_x0020_Type" minOccurs="0"/>
                <xsd:element ref="ns1:HTML_x0020_File_x0020_Type" minOccurs="0"/>
                <xsd:element ref="ns1:_SourceUrl" minOccurs="0"/>
                <xsd:element ref="ns1:_SharedFileIndex" minOccurs="0"/>
                <xsd:element ref="ns1:InstanceID" minOccurs="0"/>
                <xsd:element ref="ns1:Order" minOccurs="0"/>
                <xsd:element ref="ns1:TemplateUrl" minOccurs="0"/>
                <xsd:element ref="ns1:ContentTypeId" minOccurs="0"/>
                <xsd:element ref="ns1:_HasCopyDestinations" minOccurs="0"/>
                <xsd:element ref="ns1:_CopySource" minOccurs="0"/>
                <xsd:element ref="ns1:CheckoutUser" minOccurs="0"/>
                <xsd:element ref="ns1:_Level" minOccurs="0"/>
                <xsd:element ref="ns1:_IsCurrentVersion" minOccurs="0"/>
                <xsd:element ref="ns1:_UIVersion" minOccurs="0"/>
                <xsd:element ref="ns1:_UIVersionString" minOccurs="0"/>
                <xsd:element ref="ns1:GUID" minOccurs="0"/>
                <xsd:element ref="ns1:WorkflowVersion" minOccurs="0"/>
                <xsd:element ref="ns1:WorkflowInstanceID" minOccurs="0"/>
                <xsd:element ref="ns1:xd_ProgID" minOccurs="0"/>
                <xsd:element ref="ns1:xd_Signature" minOccurs="0"/>
                <xsd:element ref="ns1:ShowRepairView" minOccurs="0"/>
                <xsd:element ref="ns1:ShowCombineView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ID" ma:index="0" nillable="true" ma:displayName="ID" ma:internalName="ID" ma:readOnly="false">
      <xsd:simpleType>
        <xsd:restriction base="dms:Unknown"/>
      </xsd:simpleType>
    </xsd:element>
    <xsd:element name="Author" ma:index="2" nillable="true" ma:displayName="Created By" ma:list="UserInfo" ma:internalName="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" ma:index="4" nillable="true" ma:displayName="Modified By" ma:list="UserInfo" ma:internalName="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ModerationStatus" ma:index="5" nillable="true" ma:displayName="Approval Status" ma:default="0" ma:hidden="true" ma:internalName="_ModerationStatus" ma:readOnly="false">
      <xsd:simpleType>
        <xsd:restriction base="dms:Unknown"/>
      </xsd:simpleType>
    </xsd:element>
    <xsd:element name="_ModerationComments" ma:index="6" nillable="true" ma:displayName="Approver Comments" ma:hidden="true" ma:internalName="_ModerationComments" ma:readOnly="false">
      <xsd:simpleType>
        <xsd:restriction base="dms:Note"/>
      </xsd:simpleType>
    </xsd:element>
    <xsd:element name="owshiddenversion" ma:index="11" nillable="true" ma:displayName="owshiddenversion" ma:hidden="true" ma:internalName="owshiddenversion" ma:readOnly="false">
      <xsd:simpleType>
        <xsd:restriction base="dms:Unknown"/>
      </xsd:simpleType>
    </xsd:element>
    <xsd:element name="File_x0020_Type" ma:index="12" nillable="true" ma:displayName="File Type" ma:hidden="true" ma:internalName="File_x0020_Type" ma:readOnly="false">
      <xsd:simpleType>
        <xsd:restriction base="dms:Text"/>
      </xsd:simpleType>
    </xsd:element>
    <xsd:element name="HTML_x0020_File_x0020_Type" ma:index="13" nillable="true" ma:displayName="HTML File Type" ma:hidden="true" ma:internalName="HTML_x0020_File_x0020_Type" ma:readOnly="false">
      <xsd:simpleType>
        <xsd:restriction base="dms:Text"/>
      </xsd:simpleType>
    </xsd:element>
    <xsd:element name="_SourceUrl" ma:index="14" nillable="true" ma:displayName="Source URL" ma:hidden="true" ma:internalName="_SourceUrl" ma:readOnly="false">
      <xsd:simpleType>
        <xsd:restriction base="dms:Text"/>
      </xsd:simpleType>
    </xsd:element>
    <xsd:element name="_SharedFileIndex" ma:index="15" nillable="true" ma:displayName="Shared File Index" ma:hidden="true" ma:internalName="_SharedFileIndex" ma:readOnly="false">
      <xsd:simpleType>
        <xsd:restriction base="dms:Text"/>
      </xsd:simpleType>
    </xsd:element>
    <xsd:element name="InstanceID" ma:index="26" nillable="true" ma:displayName="Instance ID" ma:hidden="true" ma:internalName="InstanceID" ma:readOnly="false">
      <xsd:simpleType>
        <xsd:restriction base="dms:Unknown"/>
      </xsd:simpleType>
    </xsd:element>
    <xsd:element name="Order" ma:index="27" nillable="true" ma:displayName="Order" ma:hidden="true" ma:internalName="Order" ma:readOnly="false">
      <xsd:simpleType>
        <xsd:restriction base="dms:Number"/>
      </xsd:simpleType>
    </xsd:element>
    <xsd:element name="TemplateUrl" ma:index="31" nillable="true" ma:displayName="Template Link" ma:hidden="true" ma:internalName="TemplateUrl" ma:readOnly="false">
      <xsd:simpleType>
        <xsd:restriction base="dms:Text"/>
      </xsd:simpleType>
    </xsd:element>
    <xsd:element name="ContentTypeId" ma:index="32" nillable="true" ma:displayName="Content Type ID" ma:hidden="true" ma:internalName="ContentTypeId" ma:readOnly="false">
      <xsd:simpleType>
        <xsd:restriction base="dms:Unknown"/>
      </xsd:simpleType>
    </xsd:element>
    <xsd:element name="_HasCopyDestinations" ma:index="34" nillable="true" ma:displayName="Has Copy Destinations" ma:hidden="true" ma:internalName="_HasCopyDestinations" ma:readOnly="false">
      <xsd:simpleType>
        <xsd:restriction base="dms:Boolean"/>
      </xsd:simpleType>
    </xsd:element>
    <xsd:element name="_CopySource" ma:index="35" nillable="true" ma:displayName="Copy Source" ma:internalName="_CopySource" ma:readOnly="false">
      <xsd:simpleType>
        <xsd:restriction base="dms:Text"/>
      </xsd:simpleType>
    </xsd:element>
    <xsd:element name="CheckoutUser" ma:index="37" nillable="true" ma:displayName="Checked Out To" ma:list="UserInfo" ma:internalName="CheckoutUse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Level" ma:index="42" nillable="true" ma:displayName="Level" ma:hidden="true" ma:internalName="_Level" ma:readOnly="false">
      <xsd:simpleType>
        <xsd:restriction base="dms:Unknown"/>
      </xsd:simpleType>
    </xsd:element>
    <xsd:element name="_IsCurrentVersion" ma:index="43" nillable="true" ma:displayName="Is Current Version" ma:hidden="true" ma:internalName="_IsCurrentVersion" ma:readOnly="false">
      <xsd:simpleType>
        <xsd:restriction base="dms:Boolean"/>
      </xsd:simpleType>
    </xsd:element>
    <xsd:element name="_UIVersion" ma:index="44" nillable="true" ma:displayName="UI Version" ma:hidden="true" ma:internalName="_UIVersion" ma:readOnly="false">
      <xsd:simpleType>
        <xsd:restriction base="dms:Unknown"/>
      </xsd:simpleType>
    </xsd:element>
    <xsd:element name="_UIVersionString" ma:index="45" nillable="true" ma:displayName="Version" ma:internalName="_UIVersionString" ma:readOnly="false">
      <xsd:simpleType>
        <xsd:restriction base="dms:Text"/>
      </xsd:simpleType>
    </xsd:element>
    <xsd:element name="GUID" ma:index="46" nillable="true" ma:displayName="GUID" ma:hidden="true" ma:internalName="GUID" ma:readOnly="false">
      <xsd:simpleType>
        <xsd:restriction base="dms:Unknown"/>
      </xsd:simpleType>
    </xsd:element>
    <xsd:element name="WorkflowVersion" ma:index="47" nillable="true" ma:displayName="Workflow Version" ma:hidden="true" ma:internalName="WorkflowVersion" ma:readOnly="false">
      <xsd:simpleType>
        <xsd:restriction base="dms:Unknown"/>
      </xsd:simpleType>
    </xsd:element>
    <xsd:element name="WorkflowInstanceID" ma:index="48" nillable="true" ma:displayName="Workflow Instance ID" ma:hidden="true" ma:internalName="WorkflowInstanceID" ma:readOnly="false">
      <xsd:simpleType>
        <xsd:restriction base="dms:Unknown"/>
      </xsd:simpleType>
    </xsd:element>
    <xsd:element name="xd_ProgID" ma:index="49" nillable="true" ma:displayName="HTML File Link" ma:hidden="true" ma:internalName="xd_ProgID" ma:readOnly="false">
      <xsd:simpleType>
        <xsd:restriction base="dms:Text"/>
      </xsd:simpleType>
    </xsd:element>
    <xsd:element name="xd_Signature" ma:index="50" nillable="true" ma:displayName="Is Signed" ma:hidden="true" ma:internalName="xd_Signature" ma:readOnly="false">
      <xsd:simpleType>
        <xsd:restriction base="dms:Boolean"/>
      </xsd:simpleType>
    </xsd:element>
    <xsd:element name="ShowRepairView" ma:index="51" nillable="true" ma:displayName="Show Repair View" ma:hidden="true" ma:internalName="ShowRepairView" ma:readOnly="false">
      <xsd:simpleType>
        <xsd:restriction base="dms:Text"/>
      </xsd:simpleType>
    </xsd:element>
    <xsd:element name="ShowCombineView" ma:index="52" nillable="true" ma:displayName="Show Combine View" ma:hidden="true" ma:internalName="ShowCombineView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66dc8-8b76-4210-94fc-ca214f9bef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5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5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5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5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33" ma:displayName="Content Type"/>
        <xsd:element ref="dc:title" minOccurs="0" maxOccurs="1" ma:index="28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398E06E-124D-401B-B101-EE846B9F51D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BCFFD38E-6230-40EB-9604-B3EEB2CB9B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ee66dc8-8b76-4210-94fc-ca214f9bef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3379294-A824-4A26-9296-D38589F6CFD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佈景主題1</Template>
  <TotalTime>32575</TotalTime>
  <Words>2197</Words>
  <Application>Microsoft Office PowerPoint</Application>
  <PresentationFormat>On-screen Show (4:3)</PresentationFormat>
  <Paragraphs>288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佈景主題1</vt:lpstr>
      <vt:lpstr>研磨間機台全部FLOW生產流程介紹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20210516 RTP-2 漏水</dc:title>
  <dc:creator>S220 SHChou</dc:creator>
  <cp:lastModifiedBy>S220 THChiu</cp:lastModifiedBy>
  <cp:revision>89</cp:revision>
  <dcterms:created xsi:type="dcterms:W3CDTF">2021-05-16T19:27:32Z</dcterms:created>
  <dcterms:modified xsi:type="dcterms:W3CDTF">2024-09-26T20:52:33Z</dcterms:modified>
</cp:coreProperties>
</file>

<file path=docProps/thumbnail.jpeg>
</file>